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95" r:id="rId2"/>
    <p:sldId id="268" r:id="rId3"/>
    <p:sldId id="258" r:id="rId4"/>
    <p:sldId id="274" r:id="rId5"/>
    <p:sldId id="276" r:id="rId6"/>
    <p:sldId id="279" r:id="rId7"/>
    <p:sldId id="273" r:id="rId8"/>
    <p:sldId id="299" r:id="rId9"/>
    <p:sldId id="300" r:id="rId10"/>
    <p:sldId id="302" r:id="rId11"/>
    <p:sldId id="287" r:id="rId12"/>
    <p:sldId id="284" r:id="rId13"/>
    <p:sldId id="267" r:id="rId14"/>
    <p:sldId id="301" r:id="rId15"/>
    <p:sldId id="285" r:id="rId16"/>
    <p:sldId id="288" r:id="rId17"/>
    <p:sldId id="289" r:id="rId18"/>
    <p:sldId id="286" r:id="rId19"/>
    <p:sldId id="292" r:id="rId20"/>
    <p:sldId id="291" r:id="rId21"/>
    <p:sldId id="296" r:id="rId22"/>
    <p:sldId id="280" r:id="rId23"/>
    <p:sldId id="277" r:id="rId24"/>
    <p:sldId id="266" r:id="rId25"/>
    <p:sldId id="306" r:id="rId26"/>
    <p:sldId id="265" r:id="rId27"/>
    <p:sldId id="30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dy Porrazzo" initials="JP" lastIdx="1" clrIdx="0">
    <p:extLst>
      <p:ext uri="{19B8F6BF-5375-455C-9EA6-DF929625EA0E}">
        <p15:presenceInfo xmlns:p15="http://schemas.microsoft.com/office/powerpoint/2012/main" userId="730446a6b0037c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52"/>
    <p:restoredTop sz="88939"/>
  </p:normalViewPr>
  <p:slideViewPr>
    <p:cSldViewPr snapToGrid="0" snapToObjects="1">
      <p:cViewPr varScale="1">
        <p:scale>
          <a:sx n="101" d="100"/>
          <a:sy n="101" d="100"/>
        </p:scale>
        <p:origin x="90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hyperlink" Target="https://www.gob.mx/salud/documentos/datos-abiertos-152127" TargetMode="External"/><Relationship Id="rId4" Type="http://schemas.openxmlformats.org/officeDocument/2006/relationships/hyperlink" Target="http://ugandajournalistsresourcecentre.com/podcast-unpacking-ugandas-draft-data-protection-privacy-bill-2014/"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hyperlink" Target="https://www.gob.mx/salud/documentos/datos-abiertos-152127" TargetMode="External"/><Relationship Id="rId4" Type="http://schemas.openxmlformats.org/officeDocument/2006/relationships/hyperlink" Target="http://ugandajournalistsresourcecentre.com/podcast-unpacking-ugandas-draft-data-protection-privacy-bill-2014/" TargetMode="Externa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39A3CE-C790-7A43-BF4D-1B8429EC8C0E}" type="doc">
      <dgm:prSet loTypeId="urn:microsoft.com/office/officeart/2005/8/layout/vList3" loCatId="" qsTypeId="urn:microsoft.com/office/officeart/2005/8/quickstyle/simple1" qsCatId="simple" csTypeId="urn:microsoft.com/office/officeart/2005/8/colors/accent2_1" csCatId="accent2" phldr="1"/>
      <dgm:spPr/>
    </dgm:pt>
    <dgm:pt modelId="{7DC15F11-AE58-1F4C-8435-8843A34518C4}">
      <dgm:prSet phldrT="[Text]" custT="1"/>
      <dgm:spPr/>
      <dgm:t>
        <a:bodyPr/>
        <a:lstStyle/>
        <a:p>
          <a:r>
            <a:rPr lang="en-US" sz="1600" kern="1200" dirty="0">
              <a:solidFill>
                <a:prstClr val="black">
                  <a:hueOff val="0"/>
                  <a:satOff val="0"/>
                  <a:lumOff val="0"/>
                  <a:alphaOff val="0"/>
                </a:prstClr>
              </a:solidFill>
              <a:latin typeface="Calibri" panose="020F0502020204030204"/>
              <a:ea typeface="+mn-ea"/>
              <a:cs typeface="+mn-cs"/>
              <a:hlinkClick xmlns:r="http://schemas.openxmlformats.org/officeDocument/2006/relationships" r:id="rId1">
                <a:extLst>
                  <a:ext uri="{A12FA001-AC4F-418D-AE19-62706E023703}">
                    <ahyp:hlinkClr xmlns:ahyp="http://schemas.microsoft.com/office/drawing/2018/hyperlinkcolor" val="tx"/>
                  </a:ext>
                </a:extLst>
              </a:hlinkClick>
            </a:rPr>
            <a:t>Data set was acquired from the official website of the Government of Mexico </a:t>
          </a:r>
          <a:r>
            <a:rPr lang="en-US" sz="1600" kern="1200" dirty="0">
              <a:hlinkClick xmlns:r="http://schemas.openxmlformats.org/officeDocument/2006/relationships" r:id="rId1"/>
            </a:rPr>
            <a:t>https://www.gob.mx/salud/documentos/datos-abiertos-152127</a:t>
          </a:r>
          <a:r>
            <a:rPr lang="en-US" sz="1600" kern="1200" dirty="0"/>
            <a:t> </a:t>
          </a:r>
        </a:p>
        <a:p>
          <a:r>
            <a:rPr lang="en-US" sz="1600" kern="1200" dirty="0"/>
            <a:t>Latest download on 09/22/2020</a:t>
          </a:r>
        </a:p>
      </dgm:t>
    </dgm:pt>
    <dgm:pt modelId="{7A5E19C8-55E0-DD49-A7BA-30D53A2D4250}" type="parTrans" cxnId="{BECDCCDE-E427-1F47-9FCB-FA13BB277DE1}">
      <dgm:prSet/>
      <dgm:spPr/>
      <dgm:t>
        <a:bodyPr/>
        <a:lstStyle/>
        <a:p>
          <a:endParaRPr lang="en-US"/>
        </a:p>
      </dgm:t>
    </dgm:pt>
    <dgm:pt modelId="{979B6C9B-2D92-5449-B481-3C0C671188FA}" type="sibTrans" cxnId="{BECDCCDE-E427-1F47-9FCB-FA13BB277DE1}">
      <dgm:prSet/>
      <dgm:spPr/>
      <dgm:t>
        <a:bodyPr/>
        <a:lstStyle/>
        <a:p>
          <a:endParaRPr lang="en-US"/>
        </a:p>
      </dgm:t>
    </dgm:pt>
    <dgm:pt modelId="{6A84C34A-BC99-EA46-B501-17406E134F5D}">
      <dgm:prSet phldrT="[Text]" custT="1"/>
      <dgm:spPr/>
      <dgm:t>
        <a:bodyPr/>
        <a:lstStyle/>
        <a:p>
          <a:r>
            <a:rPr lang="en-US" sz="1800" dirty="0"/>
            <a:t>There is no PII (Personally Identifiable Information) present in the data, and the dataset was publicly available.</a:t>
          </a:r>
        </a:p>
      </dgm:t>
    </dgm:pt>
    <dgm:pt modelId="{14F771FE-FFCF-2C4A-9C57-35ECBA9586A3}" type="parTrans" cxnId="{59840910-A37A-8B49-AC54-B8F5DC3C6454}">
      <dgm:prSet/>
      <dgm:spPr/>
      <dgm:t>
        <a:bodyPr/>
        <a:lstStyle/>
        <a:p>
          <a:endParaRPr lang="en-US"/>
        </a:p>
      </dgm:t>
    </dgm:pt>
    <dgm:pt modelId="{BB5154E8-9C55-0E49-9120-C0EB98717097}" type="sibTrans" cxnId="{59840910-A37A-8B49-AC54-B8F5DC3C6454}">
      <dgm:prSet/>
      <dgm:spPr/>
      <dgm:t>
        <a:bodyPr/>
        <a:lstStyle/>
        <a:p>
          <a:endParaRPr lang="en-US"/>
        </a:p>
      </dgm:t>
    </dgm:pt>
    <dgm:pt modelId="{8D8B7548-6EB7-004D-B0A2-445F282C1BC2}" type="pres">
      <dgm:prSet presAssocID="{6939A3CE-C790-7A43-BF4D-1B8429EC8C0E}" presName="linearFlow" presStyleCnt="0">
        <dgm:presLayoutVars>
          <dgm:dir/>
          <dgm:resizeHandles val="exact"/>
        </dgm:presLayoutVars>
      </dgm:prSet>
      <dgm:spPr/>
    </dgm:pt>
    <dgm:pt modelId="{2308FF7F-AEC9-4D48-B02E-38BD694DEBD7}" type="pres">
      <dgm:prSet presAssocID="{7DC15F11-AE58-1F4C-8435-8843A34518C4}" presName="composite" presStyleCnt="0"/>
      <dgm:spPr/>
    </dgm:pt>
    <dgm:pt modelId="{A5544D3D-ACBA-1F42-A85B-28317993CF72}" type="pres">
      <dgm:prSet presAssocID="{7DC15F11-AE58-1F4C-8435-8843A34518C4}" presName="imgShp" presStyleLbl="fgImgPlace1" presStyleIdx="0" presStyleCnt="2"/>
      <dgm:spPr>
        <a:blipFill>
          <a:blip xmlns:r="http://schemas.openxmlformats.org/officeDocument/2006/relationships" r:embed="rId2"/>
          <a:srcRect/>
          <a:stretch>
            <a:fillRect l="-117000" r="-117000"/>
          </a:stretch>
        </a:blipFill>
      </dgm:spPr>
    </dgm:pt>
    <dgm:pt modelId="{36368213-8B49-A740-9F00-149F578E3BD1}" type="pres">
      <dgm:prSet presAssocID="{7DC15F11-AE58-1F4C-8435-8843A34518C4}" presName="txShp" presStyleLbl="node1" presStyleIdx="0" presStyleCnt="2">
        <dgm:presLayoutVars>
          <dgm:bulletEnabled val="1"/>
        </dgm:presLayoutVars>
      </dgm:prSet>
      <dgm:spPr/>
    </dgm:pt>
    <dgm:pt modelId="{CF950286-D74E-CA43-914B-E2D0DF4C83FA}" type="pres">
      <dgm:prSet presAssocID="{979B6C9B-2D92-5449-B481-3C0C671188FA}" presName="spacing" presStyleCnt="0"/>
      <dgm:spPr/>
    </dgm:pt>
    <dgm:pt modelId="{150EB8A3-C473-9843-8E85-401AB4C679D7}" type="pres">
      <dgm:prSet presAssocID="{6A84C34A-BC99-EA46-B501-17406E134F5D}" presName="composite" presStyleCnt="0"/>
      <dgm:spPr/>
    </dgm:pt>
    <dgm:pt modelId="{C4735D79-30DA-394E-B6BC-C823F147A6E4}" type="pres">
      <dgm:prSet presAssocID="{6A84C34A-BC99-EA46-B501-17406E134F5D}" presName="imgShp" presStyleLbl="fgImgPlace1" presStyleIdx="1" presStyleCnt="2"/>
      <dgm:spPr>
        <a:blipFill>
          <a:blip xmlns:r="http://schemas.openxmlformats.org/officeDocument/2006/relationships" r:embed="rId3">
            <a:extLst>
              <a:ext uri="{837473B0-CC2E-450A-ABE3-18F120FF3D39}">
                <a1611:picAttrSrcUrl xmlns:a1611="http://schemas.microsoft.com/office/drawing/2016/11/main" r:id="rId4"/>
              </a:ext>
            </a:extLst>
          </a:blip>
          <a:srcRect/>
          <a:stretch>
            <a:fillRect l="-26000" r="-26000"/>
          </a:stretch>
        </a:blipFill>
      </dgm:spPr>
    </dgm:pt>
    <dgm:pt modelId="{32750E17-61F6-CF48-A56B-C234D1643DA2}" type="pres">
      <dgm:prSet presAssocID="{6A84C34A-BC99-EA46-B501-17406E134F5D}" presName="txShp" presStyleLbl="node1" presStyleIdx="1" presStyleCnt="2">
        <dgm:presLayoutVars>
          <dgm:bulletEnabled val="1"/>
        </dgm:presLayoutVars>
      </dgm:prSet>
      <dgm:spPr/>
    </dgm:pt>
  </dgm:ptLst>
  <dgm:cxnLst>
    <dgm:cxn modelId="{59840910-A37A-8B49-AC54-B8F5DC3C6454}" srcId="{6939A3CE-C790-7A43-BF4D-1B8429EC8C0E}" destId="{6A84C34A-BC99-EA46-B501-17406E134F5D}" srcOrd="1" destOrd="0" parTransId="{14F771FE-FFCF-2C4A-9C57-35ECBA9586A3}" sibTransId="{BB5154E8-9C55-0E49-9120-C0EB98717097}"/>
    <dgm:cxn modelId="{D94EE25A-CA29-9146-AEDC-85DB746813B6}" type="presOf" srcId="{6A84C34A-BC99-EA46-B501-17406E134F5D}" destId="{32750E17-61F6-CF48-A56B-C234D1643DA2}" srcOrd="0" destOrd="0" presId="urn:microsoft.com/office/officeart/2005/8/layout/vList3"/>
    <dgm:cxn modelId="{13E3C493-B2A4-E04B-999F-200ACC0A5208}" type="presOf" srcId="{6939A3CE-C790-7A43-BF4D-1B8429EC8C0E}" destId="{8D8B7548-6EB7-004D-B0A2-445F282C1BC2}" srcOrd="0" destOrd="0" presId="urn:microsoft.com/office/officeart/2005/8/layout/vList3"/>
    <dgm:cxn modelId="{BECDCCDE-E427-1F47-9FCB-FA13BB277DE1}" srcId="{6939A3CE-C790-7A43-BF4D-1B8429EC8C0E}" destId="{7DC15F11-AE58-1F4C-8435-8843A34518C4}" srcOrd="0" destOrd="0" parTransId="{7A5E19C8-55E0-DD49-A7BA-30D53A2D4250}" sibTransId="{979B6C9B-2D92-5449-B481-3C0C671188FA}"/>
    <dgm:cxn modelId="{CB17C6EF-4B25-FA49-8858-EFED71787EFD}" type="presOf" srcId="{7DC15F11-AE58-1F4C-8435-8843A34518C4}" destId="{36368213-8B49-A740-9F00-149F578E3BD1}" srcOrd="0" destOrd="0" presId="urn:microsoft.com/office/officeart/2005/8/layout/vList3"/>
    <dgm:cxn modelId="{4F6CFA75-9DC4-5E4F-8F22-0A4B18D90315}" type="presParOf" srcId="{8D8B7548-6EB7-004D-B0A2-445F282C1BC2}" destId="{2308FF7F-AEC9-4D48-B02E-38BD694DEBD7}" srcOrd="0" destOrd="0" presId="urn:microsoft.com/office/officeart/2005/8/layout/vList3"/>
    <dgm:cxn modelId="{39C11C15-5AF4-674E-BA5D-4A2206C3E597}" type="presParOf" srcId="{2308FF7F-AEC9-4D48-B02E-38BD694DEBD7}" destId="{A5544D3D-ACBA-1F42-A85B-28317993CF72}" srcOrd="0" destOrd="0" presId="urn:microsoft.com/office/officeart/2005/8/layout/vList3"/>
    <dgm:cxn modelId="{BB73ADF2-590E-374F-B727-7A91C9C5EC20}" type="presParOf" srcId="{2308FF7F-AEC9-4D48-B02E-38BD694DEBD7}" destId="{36368213-8B49-A740-9F00-149F578E3BD1}" srcOrd="1" destOrd="0" presId="urn:microsoft.com/office/officeart/2005/8/layout/vList3"/>
    <dgm:cxn modelId="{C9E918F2-BC2A-7D45-9B5C-64D4C3403B11}" type="presParOf" srcId="{8D8B7548-6EB7-004D-B0A2-445F282C1BC2}" destId="{CF950286-D74E-CA43-914B-E2D0DF4C83FA}" srcOrd="1" destOrd="0" presId="urn:microsoft.com/office/officeart/2005/8/layout/vList3"/>
    <dgm:cxn modelId="{B3512828-AD2C-614C-9D21-59CE6A211D88}" type="presParOf" srcId="{8D8B7548-6EB7-004D-B0A2-445F282C1BC2}" destId="{150EB8A3-C473-9843-8E85-401AB4C679D7}" srcOrd="2" destOrd="0" presId="urn:microsoft.com/office/officeart/2005/8/layout/vList3"/>
    <dgm:cxn modelId="{CE3C49F1-ACAE-BD44-959B-B0FD60A9E1CC}" type="presParOf" srcId="{150EB8A3-C473-9843-8E85-401AB4C679D7}" destId="{C4735D79-30DA-394E-B6BC-C823F147A6E4}" srcOrd="0" destOrd="0" presId="urn:microsoft.com/office/officeart/2005/8/layout/vList3"/>
    <dgm:cxn modelId="{48E58BDA-A885-914E-8D93-80C584C3406E}" type="presParOf" srcId="{150EB8A3-C473-9843-8E85-401AB4C679D7}" destId="{32750E17-61F6-CF48-A56B-C234D1643DA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0A95D9-6BF8-F649-B4EC-C2BA610F1DD8}" type="doc">
      <dgm:prSet loTypeId="urn:microsoft.com/office/officeart/2005/8/layout/cycle4" loCatId="" qsTypeId="urn:microsoft.com/office/officeart/2005/8/quickstyle/3d3" qsCatId="3D" csTypeId="urn:microsoft.com/office/officeart/2005/8/colors/colorful2" csCatId="colorful" phldr="1"/>
      <dgm:spPr/>
    </dgm:pt>
    <dgm:pt modelId="{AA846F8D-A8D9-8642-9E5B-0C089CFA5496}">
      <dgm:prSet phldrT="[Text]" custT="1"/>
      <dgm:spPr/>
      <dgm:t>
        <a:bodyPr/>
        <a:lstStyle/>
        <a:p>
          <a:r>
            <a:rPr lang="en-US" sz="2200" dirty="0"/>
            <a:t>Tableau Public – Visualizing and analyzing data</a:t>
          </a:r>
        </a:p>
      </dgm:t>
    </dgm:pt>
    <dgm:pt modelId="{1DCC6746-AE37-0247-AB70-DE2203287BE3}" type="parTrans" cxnId="{71546925-CA73-FC41-9503-F6E84C756312}">
      <dgm:prSet/>
      <dgm:spPr/>
      <dgm:t>
        <a:bodyPr/>
        <a:lstStyle/>
        <a:p>
          <a:endParaRPr lang="en-US"/>
        </a:p>
      </dgm:t>
    </dgm:pt>
    <dgm:pt modelId="{E12CD590-840A-2544-ABE5-B819B8CB3AD7}" type="sibTrans" cxnId="{71546925-CA73-FC41-9503-F6E84C756312}">
      <dgm:prSet/>
      <dgm:spPr/>
      <dgm:t>
        <a:bodyPr/>
        <a:lstStyle/>
        <a:p>
          <a:endParaRPr lang="en-US"/>
        </a:p>
      </dgm:t>
    </dgm:pt>
    <dgm:pt modelId="{47BD9C9D-D311-1649-8E6A-1D3F3D245214}">
      <dgm:prSet phldrT="[Text]"/>
      <dgm:spPr/>
      <dgm:t>
        <a:bodyPr/>
        <a:lstStyle/>
        <a:p>
          <a:r>
            <a:rPr lang="en-US" dirty="0"/>
            <a:t>R Studio and Shiny App - Build and deploy a web application</a:t>
          </a:r>
        </a:p>
      </dgm:t>
    </dgm:pt>
    <dgm:pt modelId="{D55D7BC3-7D6B-7D4C-9ECA-FCECC40C906F}" type="parTrans" cxnId="{40A19E27-84E0-624D-911D-5BC79A684EC8}">
      <dgm:prSet/>
      <dgm:spPr/>
      <dgm:t>
        <a:bodyPr/>
        <a:lstStyle/>
        <a:p>
          <a:endParaRPr lang="en-US"/>
        </a:p>
      </dgm:t>
    </dgm:pt>
    <dgm:pt modelId="{D2B92932-653B-0B40-86F1-A5B6764B0F1C}" type="sibTrans" cxnId="{40A19E27-84E0-624D-911D-5BC79A684EC8}">
      <dgm:prSet/>
      <dgm:spPr/>
      <dgm:t>
        <a:bodyPr/>
        <a:lstStyle/>
        <a:p>
          <a:endParaRPr lang="en-US"/>
        </a:p>
      </dgm:t>
    </dgm:pt>
    <dgm:pt modelId="{18979643-211B-7F42-8367-D5955572AFB7}">
      <dgm:prSet phldrT="[Text]" custT="1"/>
      <dgm:spPr/>
      <dgm:t>
        <a:bodyPr/>
        <a:lstStyle/>
        <a:p>
          <a:r>
            <a:rPr lang="en-US" sz="2200" dirty="0"/>
            <a:t>Google </a:t>
          </a:r>
          <a:r>
            <a:rPr lang="en-US" sz="2200" dirty="0" err="1"/>
            <a:t>Colab</a:t>
          </a:r>
          <a:r>
            <a:rPr lang="en-US" sz="2200" dirty="0"/>
            <a:t> - Iteratively programming</a:t>
          </a:r>
        </a:p>
      </dgm:t>
    </dgm:pt>
    <dgm:pt modelId="{4D87370F-F329-874D-B3A9-5A1594CFB6F2}" type="sibTrans" cxnId="{70A87125-CFBE-704C-84E5-4C46E7486E40}">
      <dgm:prSet/>
      <dgm:spPr/>
      <dgm:t>
        <a:bodyPr/>
        <a:lstStyle/>
        <a:p>
          <a:endParaRPr lang="en-US"/>
        </a:p>
      </dgm:t>
    </dgm:pt>
    <dgm:pt modelId="{921D13E6-3D04-C14E-AE14-C77DA66B1DE6}" type="parTrans" cxnId="{70A87125-CFBE-704C-84E5-4C46E7486E40}">
      <dgm:prSet/>
      <dgm:spPr/>
      <dgm:t>
        <a:bodyPr/>
        <a:lstStyle/>
        <a:p>
          <a:endParaRPr lang="en-US"/>
        </a:p>
      </dgm:t>
    </dgm:pt>
    <dgm:pt modelId="{40CF1FD4-C0F4-7F49-BA0A-3EC4EBF84E14}">
      <dgm:prSet custT="1"/>
      <dgm:spPr/>
      <dgm:t>
        <a:bodyPr/>
        <a:lstStyle/>
        <a:p>
          <a:r>
            <a:rPr lang="en-US" sz="2200" dirty="0"/>
            <a:t>Lucid Chart - Modeling data flows and transformations</a:t>
          </a:r>
        </a:p>
      </dgm:t>
    </dgm:pt>
    <dgm:pt modelId="{25563840-090B-1449-8862-39AA133B68C2}" type="sibTrans" cxnId="{C5564E45-57FC-6A4F-B83C-AC14167DEF4B}">
      <dgm:prSet/>
      <dgm:spPr/>
      <dgm:t>
        <a:bodyPr/>
        <a:lstStyle/>
        <a:p>
          <a:endParaRPr lang="en-US"/>
        </a:p>
      </dgm:t>
    </dgm:pt>
    <dgm:pt modelId="{B7D2BFDB-DB41-5F47-A82A-600D854E1B76}" type="parTrans" cxnId="{C5564E45-57FC-6A4F-B83C-AC14167DEF4B}">
      <dgm:prSet/>
      <dgm:spPr/>
      <dgm:t>
        <a:bodyPr/>
        <a:lstStyle/>
        <a:p>
          <a:endParaRPr lang="en-US"/>
        </a:p>
      </dgm:t>
    </dgm:pt>
    <dgm:pt modelId="{67DEA2F8-2040-E547-AA47-8569C0BC01B2}" type="pres">
      <dgm:prSet presAssocID="{8F0A95D9-6BF8-F649-B4EC-C2BA610F1DD8}" presName="cycleMatrixDiagram" presStyleCnt="0">
        <dgm:presLayoutVars>
          <dgm:chMax val="1"/>
          <dgm:dir/>
          <dgm:animLvl val="lvl"/>
          <dgm:resizeHandles val="exact"/>
        </dgm:presLayoutVars>
      </dgm:prSet>
      <dgm:spPr/>
    </dgm:pt>
    <dgm:pt modelId="{A3B9470D-9C7D-D945-AC6B-33B8CDD8BB34}" type="pres">
      <dgm:prSet presAssocID="{8F0A95D9-6BF8-F649-B4EC-C2BA610F1DD8}" presName="children" presStyleCnt="0"/>
      <dgm:spPr/>
    </dgm:pt>
    <dgm:pt modelId="{E0F8F66A-FC06-FC4F-83B0-8F619DFF01A9}" type="pres">
      <dgm:prSet presAssocID="{8F0A95D9-6BF8-F649-B4EC-C2BA610F1DD8}" presName="childPlaceholder" presStyleCnt="0"/>
      <dgm:spPr/>
    </dgm:pt>
    <dgm:pt modelId="{3FE6E2AD-FCF8-AB4C-AC89-FEFB51BA4629}" type="pres">
      <dgm:prSet presAssocID="{8F0A95D9-6BF8-F649-B4EC-C2BA610F1DD8}" presName="circle" presStyleCnt="0"/>
      <dgm:spPr/>
    </dgm:pt>
    <dgm:pt modelId="{6DD85CF0-4DFB-004E-B96A-A9E92DA570AC}" type="pres">
      <dgm:prSet presAssocID="{8F0A95D9-6BF8-F649-B4EC-C2BA610F1DD8}" presName="quadrant1" presStyleLbl="node1" presStyleIdx="0" presStyleCnt="4">
        <dgm:presLayoutVars>
          <dgm:chMax val="1"/>
          <dgm:bulletEnabled val="1"/>
        </dgm:presLayoutVars>
      </dgm:prSet>
      <dgm:spPr/>
    </dgm:pt>
    <dgm:pt modelId="{8FB33C23-7749-5F4E-8807-C766E547F788}" type="pres">
      <dgm:prSet presAssocID="{8F0A95D9-6BF8-F649-B4EC-C2BA610F1DD8}" presName="quadrant2" presStyleLbl="node1" presStyleIdx="1" presStyleCnt="4">
        <dgm:presLayoutVars>
          <dgm:chMax val="1"/>
          <dgm:bulletEnabled val="1"/>
        </dgm:presLayoutVars>
      </dgm:prSet>
      <dgm:spPr/>
    </dgm:pt>
    <dgm:pt modelId="{BD00130F-1226-5B4E-A17B-20172E6AC3C9}" type="pres">
      <dgm:prSet presAssocID="{8F0A95D9-6BF8-F649-B4EC-C2BA610F1DD8}" presName="quadrant3" presStyleLbl="node1" presStyleIdx="2" presStyleCnt="4">
        <dgm:presLayoutVars>
          <dgm:chMax val="1"/>
          <dgm:bulletEnabled val="1"/>
        </dgm:presLayoutVars>
      </dgm:prSet>
      <dgm:spPr/>
    </dgm:pt>
    <dgm:pt modelId="{96D9055D-C58D-5048-ADC7-9D662FF99BD2}" type="pres">
      <dgm:prSet presAssocID="{8F0A95D9-6BF8-F649-B4EC-C2BA610F1DD8}" presName="quadrant4" presStyleLbl="node1" presStyleIdx="3" presStyleCnt="4">
        <dgm:presLayoutVars>
          <dgm:chMax val="1"/>
          <dgm:bulletEnabled val="1"/>
        </dgm:presLayoutVars>
      </dgm:prSet>
      <dgm:spPr/>
    </dgm:pt>
    <dgm:pt modelId="{D60032A6-D128-6348-8DC9-144385004598}" type="pres">
      <dgm:prSet presAssocID="{8F0A95D9-6BF8-F649-B4EC-C2BA610F1DD8}" presName="quadrantPlaceholder" presStyleCnt="0"/>
      <dgm:spPr/>
    </dgm:pt>
    <dgm:pt modelId="{16D107C6-E46E-C343-A10E-ECA894DCF7CE}" type="pres">
      <dgm:prSet presAssocID="{8F0A95D9-6BF8-F649-B4EC-C2BA610F1DD8}" presName="center1" presStyleLbl="fgShp" presStyleIdx="0" presStyleCnt="2"/>
      <dgm:spPr/>
    </dgm:pt>
    <dgm:pt modelId="{A02F1430-43E3-4D40-9F3A-3174E4C60D42}" type="pres">
      <dgm:prSet presAssocID="{8F0A95D9-6BF8-F649-B4EC-C2BA610F1DD8}" presName="center2" presStyleLbl="fgShp" presStyleIdx="1" presStyleCnt="2"/>
      <dgm:spPr/>
    </dgm:pt>
  </dgm:ptLst>
  <dgm:cxnLst>
    <dgm:cxn modelId="{71546925-CA73-FC41-9503-F6E84C756312}" srcId="{8F0A95D9-6BF8-F649-B4EC-C2BA610F1DD8}" destId="{AA846F8D-A8D9-8642-9E5B-0C089CFA5496}" srcOrd="0" destOrd="0" parTransId="{1DCC6746-AE37-0247-AB70-DE2203287BE3}" sibTransId="{E12CD590-840A-2544-ABE5-B819B8CB3AD7}"/>
    <dgm:cxn modelId="{70A87125-CFBE-704C-84E5-4C46E7486E40}" srcId="{8F0A95D9-6BF8-F649-B4EC-C2BA610F1DD8}" destId="{18979643-211B-7F42-8367-D5955572AFB7}" srcOrd="2" destOrd="0" parTransId="{921D13E6-3D04-C14E-AE14-C77DA66B1DE6}" sibTransId="{4D87370F-F329-874D-B3A9-5A1594CFB6F2}"/>
    <dgm:cxn modelId="{40A19E27-84E0-624D-911D-5BC79A684EC8}" srcId="{8F0A95D9-6BF8-F649-B4EC-C2BA610F1DD8}" destId="{47BD9C9D-D311-1649-8E6A-1D3F3D245214}" srcOrd="3" destOrd="0" parTransId="{D55D7BC3-7D6B-7D4C-9ECA-FCECC40C906F}" sibTransId="{D2B92932-653B-0B40-86F1-A5B6764B0F1C}"/>
    <dgm:cxn modelId="{C5564E45-57FC-6A4F-B83C-AC14167DEF4B}" srcId="{8F0A95D9-6BF8-F649-B4EC-C2BA610F1DD8}" destId="{40CF1FD4-C0F4-7F49-BA0A-3EC4EBF84E14}" srcOrd="1" destOrd="0" parTransId="{B7D2BFDB-DB41-5F47-A82A-600D854E1B76}" sibTransId="{25563840-090B-1449-8862-39AA133B68C2}"/>
    <dgm:cxn modelId="{FCEB0B4E-176F-1A4C-B533-1048E927B84B}" type="presOf" srcId="{47BD9C9D-D311-1649-8E6A-1D3F3D245214}" destId="{96D9055D-C58D-5048-ADC7-9D662FF99BD2}" srcOrd="0" destOrd="0" presId="urn:microsoft.com/office/officeart/2005/8/layout/cycle4"/>
    <dgm:cxn modelId="{E949DA66-D281-0548-8C12-446815A1FE6D}" type="presOf" srcId="{18979643-211B-7F42-8367-D5955572AFB7}" destId="{BD00130F-1226-5B4E-A17B-20172E6AC3C9}" srcOrd="0" destOrd="0" presId="urn:microsoft.com/office/officeart/2005/8/layout/cycle4"/>
    <dgm:cxn modelId="{CB83BC6A-1B32-E349-A2BD-631FE6E555C3}" type="presOf" srcId="{40CF1FD4-C0F4-7F49-BA0A-3EC4EBF84E14}" destId="{8FB33C23-7749-5F4E-8807-C766E547F788}" srcOrd="0" destOrd="0" presId="urn:microsoft.com/office/officeart/2005/8/layout/cycle4"/>
    <dgm:cxn modelId="{5B759F7E-73E3-2F43-B497-B77C41D5930D}" type="presOf" srcId="{8F0A95D9-6BF8-F649-B4EC-C2BA610F1DD8}" destId="{67DEA2F8-2040-E547-AA47-8569C0BC01B2}" srcOrd="0" destOrd="0" presId="urn:microsoft.com/office/officeart/2005/8/layout/cycle4"/>
    <dgm:cxn modelId="{69F7FDCE-7DAD-7548-97EB-E5E43A77CB1D}" type="presOf" srcId="{AA846F8D-A8D9-8642-9E5B-0C089CFA5496}" destId="{6DD85CF0-4DFB-004E-B96A-A9E92DA570AC}" srcOrd="0" destOrd="0" presId="urn:microsoft.com/office/officeart/2005/8/layout/cycle4"/>
    <dgm:cxn modelId="{A4416574-17F9-7A42-9AE4-97A2E56EF199}" type="presParOf" srcId="{67DEA2F8-2040-E547-AA47-8569C0BC01B2}" destId="{A3B9470D-9C7D-D945-AC6B-33B8CDD8BB34}" srcOrd="0" destOrd="0" presId="urn:microsoft.com/office/officeart/2005/8/layout/cycle4"/>
    <dgm:cxn modelId="{19F851C3-649D-D743-AEA6-EEA1418FA43E}" type="presParOf" srcId="{A3B9470D-9C7D-D945-AC6B-33B8CDD8BB34}" destId="{E0F8F66A-FC06-FC4F-83B0-8F619DFF01A9}" srcOrd="0" destOrd="0" presId="urn:microsoft.com/office/officeart/2005/8/layout/cycle4"/>
    <dgm:cxn modelId="{E94C4503-D09F-6243-A0E0-6A9C7FBD9644}" type="presParOf" srcId="{67DEA2F8-2040-E547-AA47-8569C0BC01B2}" destId="{3FE6E2AD-FCF8-AB4C-AC89-FEFB51BA4629}" srcOrd="1" destOrd="0" presId="urn:microsoft.com/office/officeart/2005/8/layout/cycle4"/>
    <dgm:cxn modelId="{A3ED853E-5D6C-4841-8B10-E66B4621EA50}" type="presParOf" srcId="{3FE6E2AD-FCF8-AB4C-AC89-FEFB51BA4629}" destId="{6DD85CF0-4DFB-004E-B96A-A9E92DA570AC}" srcOrd="0" destOrd="0" presId="urn:microsoft.com/office/officeart/2005/8/layout/cycle4"/>
    <dgm:cxn modelId="{BD58C8B5-83F2-8C45-BC80-F84B3833F634}" type="presParOf" srcId="{3FE6E2AD-FCF8-AB4C-AC89-FEFB51BA4629}" destId="{8FB33C23-7749-5F4E-8807-C766E547F788}" srcOrd="1" destOrd="0" presId="urn:microsoft.com/office/officeart/2005/8/layout/cycle4"/>
    <dgm:cxn modelId="{5230F46A-1137-A546-989E-F265BAB1CF6B}" type="presParOf" srcId="{3FE6E2AD-FCF8-AB4C-AC89-FEFB51BA4629}" destId="{BD00130F-1226-5B4E-A17B-20172E6AC3C9}" srcOrd="2" destOrd="0" presId="urn:microsoft.com/office/officeart/2005/8/layout/cycle4"/>
    <dgm:cxn modelId="{2BB1C035-3522-9044-913C-EA460C3A40D0}" type="presParOf" srcId="{3FE6E2AD-FCF8-AB4C-AC89-FEFB51BA4629}" destId="{96D9055D-C58D-5048-ADC7-9D662FF99BD2}" srcOrd="3" destOrd="0" presId="urn:microsoft.com/office/officeart/2005/8/layout/cycle4"/>
    <dgm:cxn modelId="{9FA6ECB9-55D4-F64B-9A4B-CD2221A94243}" type="presParOf" srcId="{3FE6E2AD-FCF8-AB4C-AC89-FEFB51BA4629}" destId="{D60032A6-D128-6348-8DC9-144385004598}" srcOrd="4" destOrd="0" presId="urn:microsoft.com/office/officeart/2005/8/layout/cycle4"/>
    <dgm:cxn modelId="{CDE715C8-FC16-3C40-BB07-82A29B44C703}" type="presParOf" srcId="{67DEA2F8-2040-E547-AA47-8569C0BC01B2}" destId="{16D107C6-E46E-C343-A10E-ECA894DCF7CE}" srcOrd="2" destOrd="0" presId="urn:microsoft.com/office/officeart/2005/8/layout/cycle4"/>
    <dgm:cxn modelId="{1ADC36FA-0837-7946-A283-9519E0129DB3}" type="presParOf" srcId="{67DEA2F8-2040-E547-AA47-8569C0BC01B2}" destId="{A02F1430-43E3-4D40-9F3A-3174E4C60D42}"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68213-8B49-A740-9F00-149F578E3BD1}">
      <dsp:nvSpPr>
        <dsp:cNvPr id="0" name=""/>
        <dsp:cNvSpPr/>
      </dsp:nvSpPr>
      <dsp:spPr>
        <a:xfrm rot="10800000">
          <a:off x="2049297" y="2573"/>
          <a:ext cx="6453355" cy="1695313"/>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7586"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prstClr val="black">
                  <a:hueOff val="0"/>
                  <a:satOff val="0"/>
                  <a:lumOff val="0"/>
                  <a:alphaOff val="0"/>
                </a:prstClr>
              </a:solidFill>
              <a:latin typeface="Calibri" panose="020F0502020204030204"/>
              <a:ea typeface="+mn-ea"/>
              <a:cs typeface="+mn-cs"/>
              <a:hlinkClick xmlns:r="http://schemas.openxmlformats.org/officeDocument/2006/relationships" r:id="rId1">
                <a:extLst>
                  <a:ext uri="{A12FA001-AC4F-418D-AE19-62706E023703}">
                    <ahyp:hlinkClr xmlns:ahyp="http://schemas.microsoft.com/office/drawing/2018/hyperlinkcolor" val="tx"/>
                  </a:ext>
                </a:extLst>
              </a:hlinkClick>
            </a:rPr>
            <a:t>Data set was acquired from the official website of the Government of Mexico </a:t>
          </a:r>
          <a:r>
            <a:rPr lang="en-US" sz="1600" kern="1200" dirty="0">
              <a:hlinkClick xmlns:r="http://schemas.openxmlformats.org/officeDocument/2006/relationships" r:id="rId1"/>
            </a:rPr>
            <a:t>https://www.gob.mx/salud/documentos/datos-abiertos-152127</a:t>
          </a:r>
          <a:r>
            <a:rPr lang="en-US" sz="1600" kern="1200" dirty="0"/>
            <a:t> </a:t>
          </a:r>
        </a:p>
        <a:p>
          <a:pPr marL="0" lvl="0" indent="0" algn="ctr" defTabSz="711200">
            <a:lnSpc>
              <a:spcPct val="90000"/>
            </a:lnSpc>
            <a:spcBef>
              <a:spcPct val="0"/>
            </a:spcBef>
            <a:spcAft>
              <a:spcPct val="35000"/>
            </a:spcAft>
            <a:buNone/>
          </a:pPr>
          <a:r>
            <a:rPr lang="en-US" sz="1600" kern="1200" dirty="0"/>
            <a:t>Latest download on 09/22/2020</a:t>
          </a:r>
        </a:p>
      </dsp:txBody>
      <dsp:txXfrm rot="10800000">
        <a:off x="2473125" y="2573"/>
        <a:ext cx="6029527" cy="1695313"/>
      </dsp:txXfrm>
    </dsp:sp>
    <dsp:sp modelId="{A5544D3D-ACBA-1F42-A85B-28317993CF72}">
      <dsp:nvSpPr>
        <dsp:cNvPr id="0" name=""/>
        <dsp:cNvSpPr/>
      </dsp:nvSpPr>
      <dsp:spPr>
        <a:xfrm>
          <a:off x="1201640" y="2573"/>
          <a:ext cx="1695313" cy="1695313"/>
        </a:xfrm>
        <a:prstGeom prst="ellipse">
          <a:avLst/>
        </a:prstGeom>
        <a:blipFill>
          <a:blip xmlns:r="http://schemas.openxmlformats.org/officeDocument/2006/relationships" r:embed="rId2"/>
          <a:srcRect/>
          <a:stretch>
            <a:fillRect l="-117000" r="-117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750E17-61F6-CF48-A56B-C234D1643DA2}">
      <dsp:nvSpPr>
        <dsp:cNvPr id="0" name=""/>
        <dsp:cNvSpPr/>
      </dsp:nvSpPr>
      <dsp:spPr>
        <a:xfrm rot="10800000">
          <a:off x="2049297" y="2203951"/>
          <a:ext cx="6453355" cy="1695313"/>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7586"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There is no PII (Personally Identifiable Information) present in the data, and the dataset was publicly available.</a:t>
          </a:r>
        </a:p>
      </dsp:txBody>
      <dsp:txXfrm rot="10800000">
        <a:off x="2473125" y="2203951"/>
        <a:ext cx="6029527" cy="1695313"/>
      </dsp:txXfrm>
    </dsp:sp>
    <dsp:sp modelId="{C4735D79-30DA-394E-B6BC-C823F147A6E4}">
      <dsp:nvSpPr>
        <dsp:cNvPr id="0" name=""/>
        <dsp:cNvSpPr/>
      </dsp:nvSpPr>
      <dsp:spPr>
        <a:xfrm>
          <a:off x="1201640" y="2203951"/>
          <a:ext cx="1695313" cy="1695313"/>
        </a:xfrm>
        <a:prstGeom prst="ellipse">
          <a:avLst/>
        </a:prstGeom>
        <a:blipFill>
          <a:blip xmlns:r="http://schemas.openxmlformats.org/officeDocument/2006/relationships" r:embed="rId3">
            <a:extLst>
              <a:ext uri="{837473B0-CC2E-450A-ABE3-18F120FF3D39}">
                <a1611:picAttrSrcUrl xmlns:a1611="http://schemas.microsoft.com/office/drawing/2016/11/main" r:id="rId4"/>
              </a:ext>
            </a:extLst>
          </a:blip>
          <a:srcRect/>
          <a:stretch>
            <a:fillRect l="-26000" r="-26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D85CF0-4DFB-004E-B96A-A9E92DA570AC}">
      <dsp:nvSpPr>
        <dsp:cNvPr id="0" name=""/>
        <dsp:cNvSpPr/>
      </dsp:nvSpPr>
      <dsp:spPr>
        <a:xfrm>
          <a:off x="2380712" y="358330"/>
          <a:ext cx="2722054" cy="2722054"/>
        </a:xfrm>
        <a:prstGeom prst="pieWedg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Tableau Public – Visualizing and analyzing data</a:t>
          </a:r>
        </a:p>
      </dsp:txBody>
      <dsp:txXfrm>
        <a:off x="3177983" y="1155601"/>
        <a:ext cx="1924783" cy="1924783"/>
      </dsp:txXfrm>
    </dsp:sp>
    <dsp:sp modelId="{8FB33C23-7749-5F4E-8807-C766E547F788}">
      <dsp:nvSpPr>
        <dsp:cNvPr id="0" name=""/>
        <dsp:cNvSpPr/>
      </dsp:nvSpPr>
      <dsp:spPr>
        <a:xfrm rot="5400000">
          <a:off x="5228497" y="358330"/>
          <a:ext cx="2722054" cy="2722054"/>
        </a:xfrm>
        <a:prstGeom prst="pieWedge">
          <a:avLst/>
        </a:prstGeom>
        <a:solidFill>
          <a:schemeClr val="accent2">
            <a:hueOff val="-485121"/>
            <a:satOff val="-27976"/>
            <a:lumOff val="287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Lucid Chart - Modeling data flows and transformations</a:t>
          </a:r>
        </a:p>
      </dsp:txBody>
      <dsp:txXfrm rot="-5400000">
        <a:off x="5228497" y="1155601"/>
        <a:ext cx="1924783" cy="1924783"/>
      </dsp:txXfrm>
    </dsp:sp>
    <dsp:sp modelId="{BD00130F-1226-5B4E-A17B-20172E6AC3C9}">
      <dsp:nvSpPr>
        <dsp:cNvPr id="0" name=""/>
        <dsp:cNvSpPr/>
      </dsp:nvSpPr>
      <dsp:spPr>
        <a:xfrm rot="10800000">
          <a:off x="5228497" y="3206115"/>
          <a:ext cx="2722054" cy="2722054"/>
        </a:xfrm>
        <a:prstGeom prst="pieWedge">
          <a:avLst/>
        </a:prstGeom>
        <a:solidFill>
          <a:schemeClr val="accent2">
            <a:hueOff val="-970242"/>
            <a:satOff val="-55952"/>
            <a:lumOff val="575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Google </a:t>
          </a:r>
          <a:r>
            <a:rPr lang="en-US" sz="2200" kern="1200" dirty="0" err="1"/>
            <a:t>Colab</a:t>
          </a:r>
          <a:r>
            <a:rPr lang="en-US" sz="2200" kern="1200" dirty="0"/>
            <a:t> - Iteratively programming</a:t>
          </a:r>
        </a:p>
      </dsp:txBody>
      <dsp:txXfrm rot="10800000">
        <a:off x="5228497" y="3206115"/>
        <a:ext cx="1924783" cy="1924783"/>
      </dsp:txXfrm>
    </dsp:sp>
    <dsp:sp modelId="{96D9055D-C58D-5048-ADC7-9D662FF99BD2}">
      <dsp:nvSpPr>
        <dsp:cNvPr id="0" name=""/>
        <dsp:cNvSpPr/>
      </dsp:nvSpPr>
      <dsp:spPr>
        <a:xfrm rot="16200000">
          <a:off x="2380712" y="3206115"/>
          <a:ext cx="2722054" cy="2722054"/>
        </a:xfrm>
        <a:prstGeom prst="pieWedge">
          <a:avLst/>
        </a:prstGeom>
        <a:solidFill>
          <a:schemeClr val="accent2">
            <a:hueOff val="-1455363"/>
            <a:satOff val="-83928"/>
            <a:lumOff val="862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R Studio and Shiny App - Build and deploy a web application</a:t>
          </a:r>
        </a:p>
      </dsp:txBody>
      <dsp:txXfrm rot="5400000">
        <a:off x="3177983" y="3206115"/>
        <a:ext cx="1924783" cy="1924783"/>
      </dsp:txXfrm>
    </dsp:sp>
    <dsp:sp modelId="{16D107C6-E46E-C343-A10E-ECA894DCF7CE}">
      <dsp:nvSpPr>
        <dsp:cNvPr id="0" name=""/>
        <dsp:cNvSpPr/>
      </dsp:nvSpPr>
      <dsp:spPr>
        <a:xfrm>
          <a:off x="4695716" y="2577465"/>
          <a:ext cx="939831" cy="817245"/>
        </a:xfrm>
        <a:prstGeom prst="circularArrow">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02F1430-43E3-4D40-9F3A-3174E4C60D42}">
      <dsp:nvSpPr>
        <dsp:cNvPr id="0" name=""/>
        <dsp:cNvSpPr/>
      </dsp:nvSpPr>
      <dsp:spPr>
        <a:xfrm rot="10800000">
          <a:off x="4695716" y="2891790"/>
          <a:ext cx="939831" cy="817245"/>
        </a:xfrm>
        <a:prstGeom prst="circularArrow">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B66A5-C7CA-004C-8862-A2E2817DD74C}" type="datetimeFigureOut">
              <a:rPr lang="en-US" smtClean="0"/>
              <a:t>9/27/20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679D0C-88FB-ED4A-AE65-BA090F50C748}" type="slidenum">
              <a:rPr lang="en-US" smtClean="0"/>
              <a:t>‹#›</a:t>
            </a:fld>
            <a:endParaRPr lang="en-US"/>
          </a:p>
        </p:txBody>
      </p:sp>
    </p:spTree>
    <p:extLst>
      <p:ext uri="{BB962C8B-B14F-4D97-AF65-F5344CB8AC3E}">
        <p14:creationId xmlns:p14="http://schemas.microsoft.com/office/powerpoint/2010/main" val="3321384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679D0C-88FB-ED4A-AE65-BA090F50C748}" type="slidenum">
              <a:rPr lang="en-US" smtClean="0"/>
              <a:t>1</a:t>
            </a:fld>
            <a:endParaRPr lang="en-US"/>
          </a:p>
        </p:txBody>
      </p:sp>
    </p:spTree>
    <p:extLst>
      <p:ext uri="{BB962C8B-B14F-4D97-AF65-F5344CB8AC3E}">
        <p14:creationId xmlns:p14="http://schemas.microsoft.com/office/powerpoint/2010/main" val="1174321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679D0C-88FB-ED4A-AE65-BA090F50C748}" type="slidenum">
              <a:rPr lang="en-US" smtClean="0"/>
              <a:t>24</a:t>
            </a:fld>
            <a:endParaRPr lang="en-US"/>
          </a:p>
        </p:txBody>
      </p:sp>
    </p:spTree>
    <p:extLst>
      <p:ext uri="{BB962C8B-B14F-4D97-AF65-F5344CB8AC3E}">
        <p14:creationId xmlns:p14="http://schemas.microsoft.com/office/powerpoint/2010/main" val="2044100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679D0C-88FB-ED4A-AE65-BA090F50C748}" type="slidenum">
              <a:rPr lang="en-US" smtClean="0"/>
              <a:t>3</a:t>
            </a:fld>
            <a:endParaRPr lang="en-US"/>
          </a:p>
        </p:txBody>
      </p:sp>
    </p:spTree>
    <p:extLst>
      <p:ext uri="{BB962C8B-B14F-4D97-AF65-F5344CB8AC3E}">
        <p14:creationId xmlns:p14="http://schemas.microsoft.com/office/powerpoint/2010/main" val="243312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679D0C-88FB-ED4A-AE65-BA090F50C748}" type="slidenum">
              <a:rPr lang="en-US" smtClean="0"/>
              <a:t>4</a:t>
            </a:fld>
            <a:endParaRPr lang="en-US"/>
          </a:p>
        </p:txBody>
      </p:sp>
    </p:spTree>
    <p:extLst>
      <p:ext uri="{BB962C8B-B14F-4D97-AF65-F5344CB8AC3E}">
        <p14:creationId xmlns:p14="http://schemas.microsoft.com/office/powerpoint/2010/main" val="1388529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679D0C-88FB-ED4A-AE65-BA090F50C748}" type="slidenum">
              <a:rPr lang="en-US" smtClean="0"/>
              <a:t>9</a:t>
            </a:fld>
            <a:endParaRPr lang="en-US"/>
          </a:p>
        </p:txBody>
      </p:sp>
    </p:spTree>
    <p:extLst>
      <p:ext uri="{BB962C8B-B14F-4D97-AF65-F5344CB8AC3E}">
        <p14:creationId xmlns:p14="http://schemas.microsoft.com/office/powerpoint/2010/main" val="3039944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679D0C-88FB-ED4A-AE65-BA090F50C748}" type="slidenum">
              <a:rPr lang="en-US" smtClean="0"/>
              <a:t>10</a:t>
            </a:fld>
            <a:endParaRPr lang="en-US"/>
          </a:p>
        </p:txBody>
      </p:sp>
    </p:spTree>
    <p:extLst>
      <p:ext uri="{BB962C8B-B14F-4D97-AF65-F5344CB8AC3E}">
        <p14:creationId xmlns:p14="http://schemas.microsoft.com/office/powerpoint/2010/main" val="754422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679D0C-88FB-ED4A-AE65-BA090F50C748}" type="slidenum">
              <a:rPr lang="en-US" smtClean="0"/>
              <a:t>13</a:t>
            </a:fld>
            <a:endParaRPr lang="en-US"/>
          </a:p>
        </p:txBody>
      </p:sp>
    </p:spTree>
    <p:extLst>
      <p:ext uri="{BB962C8B-B14F-4D97-AF65-F5344CB8AC3E}">
        <p14:creationId xmlns:p14="http://schemas.microsoft.com/office/powerpoint/2010/main" val="1037807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679D0C-88FB-ED4A-AE65-BA090F50C748}" type="slidenum">
              <a:rPr lang="en-US" smtClean="0"/>
              <a:t>14</a:t>
            </a:fld>
            <a:endParaRPr lang="en-US"/>
          </a:p>
        </p:txBody>
      </p:sp>
    </p:spTree>
    <p:extLst>
      <p:ext uri="{BB962C8B-B14F-4D97-AF65-F5344CB8AC3E}">
        <p14:creationId xmlns:p14="http://schemas.microsoft.com/office/powerpoint/2010/main" val="2282441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Tool showcase</a:t>
            </a:r>
          </a:p>
        </p:txBody>
      </p:sp>
      <p:sp>
        <p:nvSpPr>
          <p:cNvPr id="4" name="Slide Number Placeholder 3"/>
          <p:cNvSpPr>
            <a:spLocks noGrp="1"/>
          </p:cNvSpPr>
          <p:nvPr>
            <p:ph type="sldNum" sz="quarter" idx="5"/>
          </p:nvPr>
        </p:nvSpPr>
        <p:spPr/>
        <p:txBody>
          <a:bodyPr/>
          <a:lstStyle/>
          <a:p>
            <a:fld id="{DC679D0C-88FB-ED4A-AE65-BA090F50C748}" type="slidenum">
              <a:rPr lang="en-US" smtClean="0"/>
              <a:t>15</a:t>
            </a:fld>
            <a:endParaRPr lang="en-US"/>
          </a:p>
        </p:txBody>
      </p:sp>
    </p:spTree>
    <p:extLst>
      <p:ext uri="{BB962C8B-B14F-4D97-AF65-F5344CB8AC3E}">
        <p14:creationId xmlns:p14="http://schemas.microsoft.com/office/powerpoint/2010/main" val="2516212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679D0C-88FB-ED4A-AE65-BA090F50C748}" type="slidenum">
              <a:rPr lang="en-US" smtClean="0"/>
              <a:t>23</a:t>
            </a:fld>
            <a:endParaRPr lang="en-US"/>
          </a:p>
        </p:txBody>
      </p:sp>
    </p:spTree>
    <p:extLst>
      <p:ext uri="{BB962C8B-B14F-4D97-AF65-F5344CB8AC3E}">
        <p14:creationId xmlns:p14="http://schemas.microsoft.com/office/powerpoint/2010/main" val="1762581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41C9D-6383-8A47-8A46-EC0D412EFA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345B46-4622-744B-A31A-DEC46A6608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27D423-65FE-DF4F-BDA1-B92664421194}"/>
              </a:ext>
            </a:extLst>
          </p:cNvPr>
          <p:cNvSpPr>
            <a:spLocks noGrp="1"/>
          </p:cNvSpPr>
          <p:nvPr>
            <p:ph type="dt" sz="half" idx="10"/>
          </p:nvPr>
        </p:nvSpPr>
        <p:spPr/>
        <p:txBody>
          <a:bodyPr/>
          <a:lstStyle/>
          <a:p>
            <a:fld id="{4545F82A-FC5F-9A44-9000-6C7E2E08FD11}" type="datetimeFigureOut">
              <a:rPr lang="en-US" smtClean="0"/>
              <a:t>9/27/20</a:t>
            </a:fld>
            <a:endParaRPr lang="en-US"/>
          </a:p>
        </p:txBody>
      </p:sp>
      <p:sp>
        <p:nvSpPr>
          <p:cNvPr id="5" name="Footer Placeholder 4">
            <a:extLst>
              <a:ext uri="{FF2B5EF4-FFF2-40B4-BE49-F238E27FC236}">
                <a16:creationId xmlns:a16="http://schemas.microsoft.com/office/drawing/2014/main" id="{75E195A1-0630-B541-8A0E-C967CCA92A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DA2248-CAE2-1D4E-A93C-83B70A4C5AB1}"/>
              </a:ext>
            </a:extLst>
          </p:cNvPr>
          <p:cNvSpPr>
            <a:spLocks noGrp="1"/>
          </p:cNvSpPr>
          <p:nvPr>
            <p:ph type="sldNum" sz="quarter" idx="12"/>
          </p:nvPr>
        </p:nvSpPr>
        <p:spPr/>
        <p:txBody>
          <a:bodyPr/>
          <a:lstStyle/>
          <a:p>
            <a:fld id="{5ECD10B8-DB3B-8743-A66D-27249AD43907}" type="slidenum">
              <a:rPr lang="en-US" smtClean="0"/>
              <a:t>‹#›</a:t>
            </a:fld>
            <a:endParaRPr lang="en-US"/>
          </a:p>
        </p:txBody>
      </p:sp>
    </p:spTree>
    <p:extLst>
      <p:ext uri="{BB962C8B-B14F-4D97-AF65-F5344CB8AC3E}">
        <p14:creationId xmlns:p14="http://schemas.microsoft.com/office/powerpoint/2010/main" val="4219402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794C5-2A9A-7D4A-830F-B165ACE74F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372C85-00CF-204F-B698-655E39CD59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2BE795-E98F-674E-A055-63AE2361C54E}"/>
              </a:ext>
            </a:extLst>
          </p:cNvPr>
          <p:cNvSpPr>
            <a:spLocks noGrp="1"/>
          </p:cNvSpPr>
          <p:nvPr>
            <p:ph type="dt" sz="half" idx="10"/>
          </p:nvPr>
        </p:nvSpPr>
        <p:spPr/>
        <p:txBody>
          <a:bodyPr/>
          <a:lstStyle/>
          <a:p>
            <a:fld id="{4545F82A-FC5F-9A44-9000-6C7E2E08FD11}" type="datetimeFigureOut">
              <a:rPr lang="en-US" smtClean="0"/>
              <a:t>9/27/20</a:t>
            </a:fld>
            <a:endParaRPr lang="en-US"/>
          </a:p>
        </p:txBody>
      </p:sp>
      <p:sp>
        <p:nvSpPr>
          <p:cNvPr id="5" name="Footer Placeholder 4">
            <a:extLst>
              <a:ext uri="{FF2B5EF4-FFF2-40B4-BE49-F238E27FC236}">
                <a16:creationId xmlns:a16="http://schemas.microsoft.com/office/drawing/2014/main" id="{03FF5CF4-69F4-DE49-A09B-5BE69484E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3DA358-E3C3-E144-ACB7-15C1A77463E0}"/>
              </a:ext>
            </a:extLst>
          </p:cNvPr>
          <p:cNvSpPr>
            <a:spLocks noGrp="1"/>
          </p:cNvSpPr>
          <p:nvPr>
            <p:ph type="sldNum" sz="quarter" idx="12"/>
          </p:nvPr>
        </p:nvSpPr>
        <p:spPr/>
        <p:txBody>
          <a:bodyPr/>
          <a:lstStyle/>
          <a:p>
            <a:fld id="{5ECD10B8-DB3B-8743-A66D-27249AD43907}" type="slidenum">
              <a:rPr lang="en-US" smtClean="0"/>
              <a:t>‹#›</a:t>
            </a:fld>
            <a:endParaRPr lang="en-US"/>
          </a:p>
        </p:txBody>
      </p:sp>
    </p:spTree>
    <p:extLst>
      <p:ext uri="{BB962C8B-B14F-4D97-AF65-F5344CB8AC3E}">
        <p14:creationId xmlns:p14="http://schemas.microsoft.com/office/powerpoint/2010/main" val="1782375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A6124B-0CB2-B14B-80DC-E65A9A9041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965DE9-549C-8848-BEC4-E3DE0C6CB2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394F10-8FDD-8044-BAB4-29A27611A0D9}"/>
              </a:ext>
            </a:extLst>
          </p:cNvPr>
          <p:cNvSpPr>
            <a:spLocks noGrp="1"/>
          </p:cNvSpPr>
          <p:nvPr>
            <p:ph type="dt" sz="half" idx="10"/>
          </p:nvPr>
        </p:nvSpPr>
        <p:spPr/>
        <p:txBody>
          <a:bodyPr/>
          <a:lstStyle/>
          <a:p>
            <a:fld id="{4545F82A-FC5F-9A44-9000-6C7E2E08FD11}" type="datetimeFigureOut">
              <a:rPr lang="en-US" smtClean="0"/>
              <a:t>9/27/20</a:t>
            </a:fld>
            <a:endParaRPr lang="en-US"/>
          </a:p>
        </p:txBody>
      </p:sp>
      <p:sp>
        <p:nvSpPr>
          <p:cNvPr id="5" name="Footer Placeholder 4">
            <a:extLst>
              <a:ext uri="{FF2B5EF4-FFF2-40B4-BE49-F238E27FC236}">
                <a16:creationId xmlns:a16="http://schemas.microsoft.com/office/drawing/2014/main" id="{4023D0B1-B4DE-064D-A578-715E734F4D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B93224-0E74-384E-A82B-14265C940002}"/>
              </a:ext>
            </a:extLst>
          </p:cNvPr>
          <p:cNvSpPr>
            <a:spLocks noGrp="1"/>
          </p:cNvSpPr>
          <p:nvPr>
            <p:ph type="sldNum" sz="quarter" idx="12"/>
          </p:nvPr>
        </p:nvSpPr>
        <p:spPr/>
        <p:txBody>
          <a:bodyPr/>
          <a:lstStyle/>
          <a:p>
            <a:fld id="{5ECD10B8-DB3B-8743-A66D-27249AD43907}" type="slidenum">
              <a:rPr lang="en-US" smtClean="0"/>
              <a:t>‹#›</a:t>
            </a:fld>
            <a:endParaRPr lang="en-US"/>
          </a:p>
        </p:txBody>
      </p:sp>
    </p:spTree>
    <p:extLst>
      <p:ext uri="{BB962C8B-B14F-4D97-AF65-F5344CB8AC3E}">
        <p14:creationId xmlns:p14="http://schemas.microsoft.com/office/powerpoint/2010/main" val="2955665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EB84C-EFEC-264D-9434-AAAE689664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B682B8-B6AF-234C-B6F9-6653447928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EC60F9-0791-2144-B7FB-07F6CCB31A69}"/>
              </a:ext>
            </a:extLst>
          </p:cNvPr>
          <p:cNvSpPr>
            <a:spLocks noGrp="1"/>
          </p:cNvSpPr>
          <p:nvPr>
            <p:ph type="dt" sz="half" idx="10"/>
          </p:nvPr>
        </p:nvSpPr>
        <p:spPr/>
        <p:txBody>
          <a:bodyPr/>
          <a:lstStyle/>
          <a:p>
            <a:fld id="{4545F82A-FC5F-9A44-9000-6C7E2E08FD11}" type="datetimeFigureOut">
              <a:rPr lang="en-US" smtClean="0"/>
              <a:t>9/27/20</a:t>
            </a:fld>
            <a:endParaRPr lang="en-US"/>
          </a:p>
        </p:txBody>
      </p:sp>
      <p:sp>
        <p:nvSpPr>
          <p:cNvPr id="5" name="Footer Placeholder 4">
            <a:extLst>
              <a:ext uri="{FF2B5EF4-FFF2-40B4-BE49-F238E27FC236}">
                <a16:creationId xmlns:a16="http://schemas.microsoft.com/office/drawing/2014/main" id="{08B192F1-586F-D44F-A77A-1330549A0B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998EAD-E369-D441-A318-14F9A3FB1ABC}"/>
              </a:ext>
            </a:extLst>
          </p:cNvPr>
          <p:cNvSpPr>
            <a:spLocks noGrp="1"/>
          </p:cNvSpPr>
          <p:nvPr>
            <p:ph type="sldNum" sz="quarter" idx="12"/>
          </p:nvPr>
        </p:nvSpPr>
        <p:spPr/>
        <p:txBody>
          <a:bodyPr/>
          <a:lstStyle/>
          <a:p>
            <a:fld id="{5ECD10B8-DB3B-8743-A66D-27249AD43907}" type="slidenum">
              <a:rPr lang="en-US" smtClean="0"/>
              <a:t>‹#›</a:t>
            </a:fld>
            <a:endParaRPr lang="en-US"/>
          </a:p>
        </p:txBody>
      </p:sp>
    </p:spTree>
    <p:extLst>
      <p:ext uri="{BB962C8B-B14F-4D97-AF65-F5344CB8AC3E}">
        <p14:creationId xmlns:p14="http://schemas.microsoft.com/office/powerpoint/2010/main" val="3419961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AEE85-9CB6-4C4D-B41C-E113A61B11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086682-6169-184A-923D-68AF37CE99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E659BE-8698-C245-80F6-ECCA0ADA0AA7}"/>
              </a:ext>
            </a:extLst>
          </p:cNvPr>
          <p:cNvSpPr>
            <a:spLocks noGrp="1"/>
          </p:cNvSpPr>
          <p:nvPr>
            <p:ph type="dt" sz="half" idx="10"/>
          </p:nvPr>
        </p:nvSpPr>
        <p:spPr/>
        <p:txBody>
          <a:bodyPr/>
          <a:lstStyle/>
          <a:p>
            <a:fld id="{4545F82A-FC5F-9A44-9000-6C7E2E08FD11}" type="datetimeFigureOut">
              <a:rPr lang="en-US" smtClean="0"/>
              <a:t>9/27/20</a:t>
            </a:fld>
            <a:endParaRPr lang="en-US"/>
          </a:p>
        </p:txBody>
      </p:sp>
      <p:sp>
        <p:nvSpPr>
          <p:cNvPr id="5" name="Footer Placeholder 4">
            <a:extLst>
              <a:ext uri="{FF2B5EF4-FFF2-40B4-BE49-F238E27FC236}">
                <a16:creationId xmlns:a16="http://schemas.microsoft.com/office/drawing/2014/main" id="{3A577F19-CA97-B149-8329-21052D971B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CE5A15-3F0A-6441-B5D5-7DCA076D6976}"/>
              </a:ext>
            </a:extLst>
          </p:cNvPr>
          <p:cNvSpPr>
            <a:spLocks noGrp="1"/>
          </p:cNvSpPr>
          <p:nvPr>
            <p:ph type="sldNum" sz="quarter" idx="12"/>
          </p:nvPr>
        </p:nvSpPr>
        <p:spPr/>
        <p:txBody>
          <a:bodyPr/>
          <a:lstStyle/>
          <a:p>
            <a:fld id="{5ECD10B8-DB3B-8743-A66D-27249AD43907}" type="slidenum">
              <a:rPr lang="en-US" smtClean="0"/>
              <a:t>‹#›</a:t>
            </a:fld>
            <a:endParaRPr lang="en-US"/>
          </a:p>
        </p:txBody>
      </p:sp>
    </p:spTree>
    <p:extLst>
      <p:ext uri="{BB962C8B-B14F-4D97-AF65-F5344CB8AC3E}">
        <p14:creationId xmlns:p14="http://schemas.microsoft.com/office/powerpoint/2010/main" val="1243326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F4BE1-F9C8-DF45-BFB1-3F117D20D3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411BC8-90C8-1041-820F-CF882E200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9BD4AA-086E-C748-B34F-AB2C95A70A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79E6CC-2022-6441-97EC-A44C75A0B1FB}"/>
              </a:ext>
            </a:extLst>
          </p:cNvPr>
          <p:cNvSpPr>
            <a:spLocks noGrp="1"/>
          </p:cNvSpPr>
          <p:nvPr>
            <p:ph type="dt" sz="half" idx="10"/>
          </p:nvPr>
        </p:nvSpPr>
        <p:spPr/>
        <p:txBody>
          <a:bodyPr/>
          <a:lstStyle/>
          <a:p>
            <a:fld id="{4545F82A-FC5F-9A44-9000-6C7E2E08FD11}" type="datetimeFigureOut">
              <a:rPr lang="en-US" smtClean="0"/>
              <a:t>9/27/20</a:t>
            </a:fld>
            <a:endParaRPr lang="en-US"/>
          </a:p>
        </p:txBody>
      </p:sp>
      <p:sp>
        <p:nvSpPr>
          <p:cNvPr id="6" name="Footer Placeholder 5">
            <a:extLst>
              <a:ext uri="{FF2B5EF4-FFF2-40B4-BE49-F238E27FC236}">
                <a16:creationId xmlns:a16="http://schemas.microsoft.com/office/drawing/2014/main" id="{54F25817-4FAD-F640-B405-6783C51808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1C8CEE-B4DB-4949-B0B7-CDBA427DA720}"/>
              </a:ext>
            </a:extLst>
          </p:cNvPr>
          <p:cNvSpPr>
            <a:spLocks noGrp="1"/>
          </p:cNvSpPr>
          <p:nvPr>
            <p:ph type="sldNum" sz="quarter" idx="12"/>
          </p:nvPr>
        </p:nvSpPr>
        <p:spPr/>
        <p:txBody>
          <a:bodyPr/>
          <a:lstStyle/>
          <a:p>
            <a:fld id="{5ECD10B8-DB3B-8743-A66D-27249AD43907}" type="slidenum">
              <a:rPr lang="en-US" smtClean="0"/>
              <a:t>‹#›</a:t>
            </a:fld>
            <a:endParaRPr lang="en-US"/>
          </a:p>
        </p:txBody>
      </p:sp>
    </p:spTree>
    <p:extLst>
      <p:ext uri="{BB962C8B-B14F-4D97-AF65-F5344CB8AC3E}">
        <p14:creationId xmlns:p14="http://schemas.microsoft.com/office/powerpoint/2010/main" val="884504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CCF7E-97A6-B841-BF7B-7FD33CD6F3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39A6E0-7B68-374A-9689-60B04F3BE5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94EE20-E0A3-E94F-9D43-CBFE84E401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E0FC83-E667-944C-8571-39AFB00230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3C7B4B-DB1E-B148-9F5E-97575CA185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D50CC1-80AB-3A43-B30E-978F5BD2CE9C}"/>
              </a:ext>
            </a:extLst>
          </p:cNvPr>
          <p:cNvSpPr>
            <a:spLocks noGrp="1"/>
          </p:cNvSpPr>
          <p:nvPr>
            <p:ph type="dt" sz="half" idx="10"/>
          </p:nvPr>
        </p:nvSpPr>
        <p:spPr/>
        <p:txBody>
          <a:bodyPr/>
          <a:lstStyle/>
          <a:p>
            <a:fld id="{4545F82A-FC5F-9A44-9000-6C7E2E08FD11}" type="datetimeFigureOut">
              <a:rPr lang="en-US" smtClean="0"/>
              <a:t>9/27/20</a:t>
            </a:fld>
            <a:endParaRPr lang="en-US"/>
          </a:p>
        </p:txBody>
      </p:sp>
      <p:sp>
        <p:nvSpPr>
          <p:cNvPr id="8" name="Footer Placeholder 7">
            <a:extLst>
              <a:ext uri="{FF2B5EF4-FFF2-40B4-BE49-F238E27FC236}">
                <a16:creationId xmlns:a16="http://schemas.microsoft.com/office/drawing/2014/main" id="{1ED56ADA-4511-5744-B2B3-544CEEFC38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04D88D-6EA0-ED4E-8594-C8B79412F64D}"/>
              </a:ext>
            </a:extLst>
          </p:cNvPr>
          <p:cNvSpPr>
            <a:spLocks noGrp="1"/>
          </p:cNvSpPr>
          <p:nvPr>
            <p:ph type="sldNum" sz="quarter" idx="12"/>
          </p:nvPr>
        </p:nvSpPr>
        <p:spPr/>
        <p:txBody>
          <a:bodyPr/>
          <a:lstStyle/>
          <a:p>
            <a:fld id="{5ECD10B8-DB3B-8743-A66D-27249AD43907}" type="slidenum">
              <a:rPr lang="en-US" smtClean="0"/>
              <a:t>‹#›</a:t>
            </a:fld>
            <a:endParaRPr lang="en-US"/>
          </a:p>
        </p:txBody>
      </p:sp>
    </p:spTree>
    <p:extLst>
      <p:ext uri="{BB962C8B-B14F-4D97-AF65-F5344CB8AC3E}">
        <p14:creationId xmlns:p14="http://schemas.microsoft.com/office/powerpoint/2010/main" val="758768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B8671-DC5A-764E-B7BB-B07C600E45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448F16-8328-7C4E-87E2-252AA8060976}"/>
              </a:ext>
            </a:extLst>
          </p:cNvPr>
          <p:cNvSpPr>
            <a:spLocks noGrp="1"/>
          </p:cNvSpPr>
          <p:nvPr>
            <p:ph type="dt" sz="half" idx="10"/>
          </p:nvPr>
        </p:nvSpPr>
        <p:spPr/>
        <p:txBody>
          <a:bodyPr/>
          <a:lstStyle/>
          <a:p>
            <a:fld id="{4545F82A-FC5F-9A44-9000-6C7E2E08FD11}" type="datetimeFigureOut">
              <a:rPr lang="en-US" smtClean="0"/>
              <a:t>9/27/20</a:t>
            </a:fld>
            <a:endParaRPr lang="en-US"/>
          </a:p>
        </p:txBody>
      </p:sp>
      <p:sp>
        <p:nvSpPr>
          <p:cNvPr id="4" name="Footer Placeholder 3">
            <a:extLst>
              <a:ext uri="{FF2B5EF4-FFF2-40B4-BE49-F238E27FC236}">
                <a16:creationId xmlns:a16="http://schemas.microsoft.com/office/drawing/2014/main" id="{CF7D8CBF-B562-BE41-B173-732C29F8B0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74C879-704C-2C4B-B37F-4AD7373EECCA}"/>
              </a:ext>
            </a:extLst>
          </p:cNvPr>
          <p:cNvSpPr>
            <a:spLocks noGrp="1"/>
          </p:cNvSpPr>
          <p:nvPr>
            <p:ph type="sldNum" sz="quarter" idx="12"/>
          </p:nvPr>
        </p:nvSpPr>
        <p:spPr/>
        <p:txBody>
          <a:bodyPr/>
          <a:lstStyle/>
          <a:p>
            <a:fld id="{5ECD10B8-DB3B-8743-A66D-27249AD43907}" type="slidenum">
              <a:rPr lang="en-US" smtClean="0"/>
              <a:t>‹#›</a:t>
            </a:fld>
            <a:endParaRPr lang="en-US"/>
          </a:p>
        </p:txBody>
      </p:sp>
    </p:spTree>
    <p:extLst>
      <p:ext uri="{BB962C8B-B14F-4D97-AF65-F5344CB8AC3E}">
        <p14:creationId xmlns:p14="http://schemas.microsoft.com/office/powerpoint/2010/main" val="547049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C6CCE5-A3BA-4543-8783-C8D53D2A2FCD}"/>
              </a:ext>
            </a:extLst>
          </p:cNvPr>
          <p:cNvSpPr>
            <a:spLocks noGrp="1"/>
          </p:cNvSpPr>
          <p:nvPr>
            <p:ph type="dt" sz="half" idx="10"/>
          </p:nvPr>
        </p:nvSpPr>
        <p:spPr/>
        <p:txBody>
          <a:bodyPr/>
          <a:lstStyle/>
          <a:p>
            <a:fld id="{4545F82A-FC5F-9A44-9000-6C7E2E08FD11}" type="datetimeFigureOut">
              <a:rPr lang="en-US" smtClean="0"/>
              <a:t>9/27/20</a:t>
            </a:fld>
            <a:endParaRPr lang="en-US"/>
          </a:p>
        </p:txBody>
      </p:sp>
      <p:sp>
        <p:nvSpPr>
          <p:cNvPr id="3" name="Footer Placeholder 2">
            <a:extLst>
              <a:ext uri="{FF2B5EF4-FFF2-40B4-BE49-F238E27FC236}">
                <a16:creationId xmlns:a16="http://schemas.microsoft.com/office/drawing/2014/main" id="{5AE0070F-3FEE-754B-9D9E-72B1AC2BF0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2F8C1-E66F-EC42-BAD8-D40B9D17991E}"/>
              </a:ext>
            </a:extLst>
          </p:cNvPr>
          <p:cNvSpPr>
            <a:spLocks noGrp="1"/>
          </p:cNvSpPr>
          <p:nvPr>
            <p:ph type="sldNum" sz="quarter" idx="12"/>
          </p:nvPr>
        </p:nvSpPr>
        <p:spPr/>
        <p:txBody>
          <a:bodyPr/>
          <a:lstStyle/>
          <a:p>
            <a:fld id="{5ECD10B8-DB3B-8743-A66D-27249AD43907}" type="slidenum">
              <a:rPr lang="en-US" smtClean="0"/>
              <a:t>‹#›</a:t>
            </a:fld>
            <a:endParaRPr lang="en-US"/>
          </a:p>
        </p:txBody>
      </p:sp>
    </p:spTree>
    <p:extLst>
      <p:ext uri="{BB962C8B-B14F-4D97-AF65-F5344CB8AC3E}">
        <p14:creationId xmlns:p14="http://schemas.microsoft.com/office/powerpoint/2010/main" val="3573580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83A68-2DA7-CB48-BFD2-6A64AB8189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4D4654-CC92-364A-942F-ECF815081D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3115EE-F149-2043-B240-5054845A6E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55906A-0124-B245-843B-7D121F60A42E}"/>
              </a:ext>
            </a:extLst>
          </p:cNvPr>
          <p:cNvSpPr>
            <a:spLocks noGrp="1"/>
          </p:cNvSpPr>
          <p:nvPr>
            <p:ph type="dt" sz="half" idx="10"/>
          </p:nvPr>
        </p:nvSpPr>
        <p:spPr/>
        <p:txBody>
          <a:bodyPr/>
          <a:lstStyle/>
          <a:p>
            <a:fld id="{4545F82A-FC5F-9A44-9000-6C7E2E08FD11}" type="datetimeFigureOut">
              <a:rPr lang="en-US" smtClean="0"/>
              <a:t>9/27/20</a:t>
            </a:fld>
            <a:endParaRPr lang="en-US"/>
          </a:p>
        </p:txBody>
      </p:sp>
      <p:sp>
        <p:nvSpPr>
          <p:cNvPr id="6" name="Footer Placeholder 5">
            <a:extLst>
              <a:ext uri="{FF2B5EF4-FFF2-40B4-BE49-F238E27FC236}">
                <a16:creationId xmlns:a16="http://schemas.microsoft.com/office/drawing/2014/main" id="{E587C868-DA2C-C547-89C5-3B6FC1BAF2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6CA94E-9ADB-B34A-B881-E7C5794561A6}"/>
              </a:ext>
            </a:extLst>
          </p:cNvPr>
          <p:cNvSpPr>
            <a:spLocks noGrp="1"/>
          </p:cNvSpPr>
          <p:nvPr>
            <p:ph type="sldNum" sz="quarter" idx="12"/>
          </p:nvPr>
        </p:nvSpPr>
        <p:spPr/>
        <p:txBody>
          <a:bodyPr/>
          <a:lstStyle/>
          <a:p>
            <a:fld id="{5ECD10B8-DB3B-8743-A66D-27249AD43907}" type="slidenum">
              <a:rPr lang="en-US" smtClean="0"/>
              <a:t>‹#›</a:t>
            </a:fld>
            <a:endParaRPr lang="en-US"/>
          </a:p>
        </p:txBody>
      </p:sp>
    </p:spTree>
    <p:extLst>
      <p:ext uri="{BB962C8B-B14F-4D97-AF65-F5344CB8AC3E}">
        <p14:creationId xmlns:p14="http://schemas.microsoft.com/office/powerpoint/2010/main" val="84732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A455E-33B4-094C-8D03-D7E0CBF7E0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AB83EE-9468-5647-A155-249108099C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204220-E52F-0346-843A-E2EFEF65DC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CCE957-A97E-E94A-BB11-B320F242FB53}"/>
              </a:ext>
            </a:extLst>
          </p:cNvPr>
          <p:cNvSpPr>
            <a:spLocks noGrp="1"/>
          </p:cNvSpPr>
          <p:nvPr>
            <p:ph type="dt" sz="half" idx="10"/>
          </p:nvPr>
        </p:nvSpPr>
        <p:spPr/>
        <p:txBody>
          <a:bodyPr/>
          <a:lstStyle/>
          <a:p>
            <a:fld id="{4545F82A-FC5F-9A44-9000-6C7E2E08FD11}" type="datetimeFigureOut">
              <a:rPr lang="en-US" smtClean="0"/>
              <a:t>9/27/20</a:t>
            </a:fld>
            <a:endParaRPr lang="en-US"/>
          </a:p>
        </p:txBody>
      </p:sp>
      <p:sp>
        <p:nvSpPr>
          <p:cNvPr id="6" name="Footer Placeholder 5">
            <a:extLst>
              <a:ext uri="{FF2B5EF4-FFF2-40B4-BE49-F238E27FC236}">
                <a16:creationId xmlns:a16="http://schemas.microsoft.com/office/drawing/2014/main" id="{D7772B7E-1FEC-F14A-BD97-C47E7AAF12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FFAC70-B83D-2E42-B57A-74F0FD06AA89}"/>
              </a:ext>
            </a:extLst>
          </p:cNvPr>
          <p:cNvSpPr>
            <a:spLocks noGrp="1"/>
          </p:cNvSpPr>
          <p:nvPr>
            <p:ph type="sldNum" sz="quarter" idx="12"/>
          </p:nvPr>
        </p:nvSpPr>
        <p:spPr/>
        <p:txBody>
          <a:bodyPr/>
          <a:lstStyle/>
          <a:p>
            <a:fld id="{5ECD10B8-DB3B-8743-A66D-27249AD43907}" type="slidenum">
              <a:rPr lang="en-US" smtClean="0"/>
              <a:t>‹#›</a:t>
            </a:fld>
            <a:endParaRPr lang="en-US"/>
          </a:p>
        </p:txBody>
      </p:sp>
    </p:spTree>
    <p:extLst>
      <p:ext uri="{BB962C8B-B14F-4D97-AF65-F5344CB8AC3E}">
        <p14:creationId xmlns:p14="http://schemas.microsoft.com/office/powerpoint/2010/main" val="1958557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E45169-AD05-7A4B-871E-C64492A8D8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C8A808-2B3C-804C-9758-A437006C47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785FB5-4FD5-3C47-8B83-12F5230FCB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45F82A-FC5F-9A44-9000-6C7E2E08FD11}" type="datetimeFigureOut">
              <a:rPr lang="en-US" smtClean="0"/>
              <a:t>9/27/20</a:t>
            </a:fld>
            <a:endParaRPr lang="en-US"/>
          </a:p>
        </p:txBody>
      </p:sp>
      <p:sp>
        <p:nvSpPr>
          <p:cNvPr id="5" name="Footer Placeholder 4">
            <a:extLst>
              <a:ext uri="{FF2B5EF4-FFF2-40B4-BE49-F238E27FC236}">
                <a16:creationId xmlns:a16="http://schemas.microsoft.com/office/drawing/2014/main" id="{93AE48CD-707D-874D-8CAC-B9CF7800E4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10F560-F5AB-D842-B73B-38014AD109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CD10B8-DB3B-8743-A66D-27249AD43907}" type="slidenum">
              <a:rPr lang="en-US" smtClean="0"/>
              <a:t>‹#›</a:t>
            </a:fld>
            <a:endParaRPr lang="en-US"/>
          </a:p>
        </p:txBody>
      </p:sp>
    </p:spTree>
    <p:extLst>
      <p:ext uri="{BB962C8B-B14F-4D97-AF65-F5344CB8AC3E}">
        <p14:creationId xmlns:p14="http://schemas.microsoft.com/office/powerpoint/2010/main" val="3523396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tinyurl.com/dashboardmexico" TargetMode="Externa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xaktly.com/LogisticDifferentialEquations.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odeforcovid.shinyapps.io/covid19/"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tinyurl.com/codeforcovid-19"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odeforcovid.shinyapps.io/covid19/"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s://colab.research.google.com/drive/1aLBy0KZQsJ5OBKOIhYBdRfYqleDeWeJf?usp=sharing" TargetMode="External"/><Relationship Id="rId5" Type="http://schemas.openxmlformats.org/officeDocument/2006/relationships/hyperlink" Target="https://public.tableau.com/profile/anisha.parsan#!/vizhome/MexicanCOVIDDataAnalysis/Story2" TargetMode="External"/><Relationship Id="rId4" Type="http://schemas.openxmlformats.org/officeDocument/2006/relationships/hyperlink" Target="https://app.lucidchart.com/documents/embeddedchart/de4c3cb3-afe5-45a5-8268-b624617363e6"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tinyurl.com/code4covidflowchart"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ai-global-digital.com/examining-hospital-capacity-in-mexico.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s://drive.google.com/drive/folders/1fQJzuR2MDPJx9n9lUVyAbzm2Td8aOXl7"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ai-global-digital.com/examining-hospital-capacity-in-mexico.html"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D9894-B1F0-B248-8FC8-1C7C7D4551C4}"/>
              </a:ext>
            </a:extLst>
          </p:cNvPr>
          <p:cNvSpPr>
            <a:spLocks noGrp="1"/>
          </p:cNvSpPr>
          <p:nvPr>
            <p:ph type="ctrTitle"/>
          </p:nvPr>
        </p:nvSpPr>
        <p:spPr/>
        <p:txBody>
          <a:bodyPr>
            <a:noAutofit/>
          </a:bodyPr>
          <a:lstStyle/>
          <a:p>
            <a:r>
              <a:rPr lang="en-US" sz="4800" dirty="0"/>
              <a:t>Impact of Comorbidities on ICU Utilization and Mortality in Mexico for </a:t>
            </a:r>
            <a:r>
              <a:rPr lang="en-US" sz="4800" dirty="0">
                <a:cs typeface="Arial" panose="020B0604020202020204" pitchFamily="34" charset="0"/>
              </a:rPr>
              <a:t>SARS-CoV-2</a:t>
            </a:r>
            <a:r>
              <a:rPr lang="en-US" sz="4800" dirty="0"/>
              <a:t>;</a:t>
            </a:r>
          </a:p>
        </p:txBody>
      </p:sp>
      <p:sp>
        <p:nvSpPr>
          <p:cNvPr id="3" name="Subtitle 2">
            <a:extLst>
              <a:ext uri="{FF2B5EF4-FFF2-40B4-BE49-F238E27FC236}">
                <a16:creationId xmlns:a16="http://schemas.microsoft.com/office/drawing/2014/main" id="{B93D8327-9C4A-AA41-95BB-529448A1D0FA}"/>
              </a:ext>
            </a:extLst>
          </p:cNvPr>
          <p:cNvSpPr>
            <a:spLocks noGrp="1"/>
          </p:cNvSpPr>
          <p:nvPr>
            <p:ph type="subTitle" idx="1"/>
          </p:nvPr>
        </p:nvSpPr>
        <p:spPr/>
        <p:txBody>
          <a:bodyPr/>
          <a:lstStyle/>
          <a:p>
            <a:r>
              <a:rPr lang="en-US" dirty="0"/>
              <a:t>A Model to Inform on ICU Resource Utilization and Workforce Load Balancing during the Pandemic</a:t>
            </a:r>
          </a:p>
        </p:txBody>
      </p:sp>
      <p:sp>
        <p:nvSpPr>
          <p:cNvPr id="4" name="TextBox 3">
            <a:extLst>
              <a:ext uri="{FF2B5EF4-FFF2-40B4-BE49-F238E27FC236}">
                <a16:creationId xmlns:a16="http://schemas.microsoft.com/office/drawing/2014/main" id="{A3906652-B8B9-3345-87DF-7CBA06294C2F}"/>
              </a:ext>
            </a:extLst>
          </p:cNvPr>
          <p:cNvSpPr txBox="1"/>
          <p:nvPr/>
        </p:nvSpPr>
        <p:spPr>
          <a:xfrm>
            <a:off x="8771327" y="5257800"/>
            <a:ext cx="1896673" cy="923330"/>
          </a:xfrm>
          <a:prstGeom prst="rect">
            <a:avLst/>
          </a:prstGeom>
          <a:noFill/>
        </p:spPr>
        <p:txBody>
          <a:bodyPr wrap="none" rtlCol="0">
            <a:spAutoFit/>
          </a:bodyPr>
          <a:lstStyle/>
          <a:p>
            <a:r>
              <a:rPr lang="en-US"/>
              <a:t>Jody Porrazzo PhD</a:t>
            </a:r>
          </a:p>
          <a:p>
            <a:r>
              <a:rPr lang="en-US"/>
              <a:t>Anisha Parsan</a:t>
            </a:r>
          </a:p>
          <a:p>
            <a:r>
              <a:rPr lang="en-US"/>
              <a:t>Sangeetha Parsan</a:t>
            </a:r>
            <a:endParaRPr lang="en-US" dirty="0"/>
          </a:p>
        </p:txBody>
      </p:sp>
    </p:spTree>
    <p:extLst>
      <p:ext uri="{BB962C8B-B14F-4D97-AF65-F5344CB8AC3E}">
        <p14:creationId xmlns:p14="http://schemas.microsoft.com/office/powerpoint/2010/main" val="3054147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EF703-C1B3-4544-AAD2-B456CBBB38BC}"/>
              </a:ext>
            </a:extLst>
          </p:cNvPr>
          <p:cNvSpPr>
            <a:spLocks noGrp="1"/>
          </p:cNvSpPr>
          <p:nvPr>
            <p:ph type="title"/>
          </p:nvPr>
        </p:nvSpPr>
        <p:spPr>
          <a:xfrm>
            <a:off x="484214" y="143491"/>
            <a:ext cx="4944152" cy="1622321"/>
          </a:xfrm>
        </p:spPr>
        <p:txBody>
          <a:bodyPr vert="horz" lIns="91440" tIns="45720" rIns="91440" bIns="45720" rtlCol="0" anchor="ctr">
            <a:normAutofit/>
          </a:bodyPr>
          <a:lstStyle/>
          <a:p>
            <a:r>
              <a:rPr lang="en-US" kern="1200" dirty="0">
                <a:solidFill>
                  <a:schemeClr val="tx1"/>
                </a:solidFill>
                <a:latin typeface="+mj-lt"/>
                <a:ea typeface="+mj-ea"/>
                <a:cs typeface="+mj-cs"/>
              </a:rPr>
              <a:t>Visualization Cont.</a:t>
            </a:r>
          </a:p>
        </p:txBody>
      </p:sp>
      <p:sp>
        <p:nvSpPr>
          <p:cNvPr id="16" name="TextBox 15">
            <a:extLst>
              <a:ext uri="{FF2B5EF4-FFF2-40B4-BE49-F238E27FC236}">
                <a16:creationId xmlns:a16="http://schemas.microsoft.com/office/drawing/2014/main" id="{4FC38D00-CD85-824C-8D4B-83D10C4991E4}"/>
              </a:ext>
            </a:extLst>
          </p:cNvPr>
          <p:cNvSpPr txBox="1"/>
          <p:nvPr/>
        </p:nvSpPr>
        <p:spPr>
          <a:xfrm>
            <a:off x="421206" y="1534667"/>
            <a:ext cx="4944151" cy="378541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latin typeface="+mj-lt"/>
              </a:rPr>
              <a:t>Certain diseases and categories (such as cardiovascular diseases) tended to have higher mortality in positive SARS CoV-2 cases.</a:t>
            </a:r>
          </a:p>
          <a:p>
            <a:pPr indent="-228600">
              <a:lnSpc>
                <a:spcPct val="90000"/>
              </a:lnSpc>
              <a:spcAft>
                <a:spcPts val="600"/>
              </a:spcAft>
              <a:buFont typeface="Arial" panose="020B0604020202020204" pitchFamily="34" charset="0"/>
              <a:buChar char="•"/>
            </a:pPr>
            <a:endParaRPr lang="en-US" sz="2000" dirty="0">
              <a:latin typeface="+mj-lt"/>
            </a:endParaRPr>
          </a:p>
          <a:p>
            <a:pPr indent="-228600">
              <a:lnSpc>
                <a:spcPct val="90000"/>
              </a:lnSpc>
              <a:spcAft>
                <a:spcPts val="600"/>
              </a:spcAft>
              <a:buFont typeface="Arial" panose="020B0604020202020204" pitchFamily="34" charset="0"/>
              <a:buChar char="•"/>
            </a:pPr>
            <a:r>
              <a:rPr lang="en-US" sz="2000" dirty="0">
                <a:latin typeface="+mj-lt"/>
              </a:rPr>
              <a:t>Visualizations such as these aided in determining which factors to consider in our study</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endParaRPr lang="en-US" sz="2400" dirty="0"/>
          </a:p>
        </p:txBody>
      </p:sp>
      <p:sp>
        <p:nvSpPr>
          <p:cNvPr id="21" name="Rectangle 20">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hart, waterfall chart&#10;&#10;Description automatically generated">
            <a:extLst>
              <a:ext uri="{FF2B5EF4-FFF2-40B4-BE49-F238E27FC236}">
                <a16:creationId xmlns:a16="http://schemas.microsoft.com/office/drawing/2014/main" id="{3611A249-2AD2-7E49-B0FC-889E34B093B7}"/>
              </a:ext>
            </a:extLst>
          </p:cNvPr>
          <p:cNvPicPr>
            <a:picLocks noChangeAspect="1"/>
          </p:cNvPicPr>
          <p:nvPr/>
        </p:nvPicPr>
        <p:blipFill>
          <a:blip r:embed="rId3"/>
          <a:stretch>
            <a:fillRect/>
          </a:stretch>
        </p:blipFill>
        <p:spPr>
          <a:xfrm>
            <a:off x="6514155" y="353823"/>
            <a:ext cx="5256639" cy="6147108"/>
          </a:xfrm>
          <a:prstGeom prst="rect">
            <a:avLst/>
          </a:prstGeom>
          <a:effectLst/>
        </p:spPr>
      </p:pic>
      <p:pic>
        <p:nvPicPr>
          <p:cNvPr id="6" name="Picture 5" descr="Qr code&#10;&#10;Description automatically generated">
            <a:extLst>
              <a:ext uri="{FF2B5EF4-FFF2-40B4-BE49-F238E27FC236}">
                <a16:creationId xmlns:a16="http://schemas.microsoft.com/office/drawing/2014/main" id="{62D73439-40C3-B949-84F6-A337514C8D18}"/>
              </a:ext>
            </a:extLst>
          </p:cNvPr>
          <p:cNvPicPr>
            <a:picLocks noChangeAspect="1"/>
          </p:cNvPicPr>
          <p:nvPr/>
        </p:nvPicPr>
        <p:blipFill>
          <a:blip r:embed="rId4"/>
          <a:stretch>
            <a:fillRect/>
          </a:stretch>
        </p:blipFill>
        <p:spPr>
          <a:xfrm>
            <a:off x="509415" y="4058691"/>
            <a:ext cx="1607807" cy="1628159"/>
          </a:xfrm>
          <a:prstGeom prst="rect">
            <a:avLst/>
          </a:prstGeom>
        </p:spPr>
      </p:pic>
      <p:sp>
        <p:nvSpPr>
          <p:cNvPr id="9" name="TextBox 8">
            <a:extLst>
              <a:ext uri="{FF2B5EF4-FFF2-40B4-BE49-F238E27FC236}">
                <a16:creationId xmlns:a16="http://schemas.microsoft.com/office/drawing/2014/main" id="{FF748C3E-49C2-B741-8849-1D548E8E0BD3}"/>
              </a:ext>
            </a:extLst>
          </p:cNvPr>
          <p:cNvSpPr txBox="1"/>
          <p:nvPr/>
        </p:nvSpPr>
        <p:spPr>
          <a:xfrm>
            <a:off x="2367707" y="4058691"/>
            <a:ext cx="2114550" cy="1477328"/>
          </a:xfrm>
          <a:prstGeom prst="rect">
            <a:avLst/>
          </a:prstGeom>
          <a:noFill/>
        </p:spPr>
        <p:txBody>
          <a:bodyPr wrap="square" rtlCol="0">
            <a:spAutoFit/>
          </a:bodyPr>
          <a:lstStyle/>
          <a:p>
            <a:r>
              <a:rPr lang="en-US" dirty="0">
                <a:latin typeface="+mj-lt"/>
              </a:rPr>
              <a:t>Link to full mortality, comorbidity and demographics dashboard </a:t>
            </a:r>
          </a:p>
          <a:p>
            <a:endParaRPr lang="en-US" dirty="0"/>
          </a:p>
        </p:txBody>
      </p:sp>
      <p:sp>
        <p:nvSpPr>
          <p:cNvPr id="3" name="TextBox 2">
            <a:extLst>
              <a:ext uri="{FF2B5EF4-FFF2-40B4-BE49-F238E27FC236}">
                <a16:creationId xmlns:a16="http://schemas.microsoft.com/office/drawing/2014/main" id="{3690D486-4E41-6C45-A5F3-28F72FF08009}"/>
              </a:ext>
            </a:extLst>
          </p:cNvPr>
          <p:cNvSpPr txBox="1"/>
          <p:nvPr/>
        </p:nvSpPr>
        <p:spPr>
          <a:xfrm>
            <a:off x="440418" y="5854600"/>
            <a:ext cx="3726854" cy="369332"/>
          </a:xfrm>
          <a:prstGeom prst="rect">
            <a:avLst/>
          </a:prstGeom>
          <a:noFill/>
        </p:spPr>
        <p:txBody>
          <a:bodyPr wrap="none" rtlCol="0">
            <a:spAutoFit/>
          </a:bodyPr>
          <a:lstStyle/>
          <a:p>
            <a:r>
              <a:rPr lang="en-US" dirty="0">
                <a:hlinkClick r:id="rId5"/>
              </a:rPr>
              <a:t>https://tinyurl.com/dashboardmexico</a:t>
            </a:r>
            <a:endParaRPr lang="en-US" dirty="0"/>
          </a:p>
        </p:txBody>
      </p:sp>
    </p:spTree>
    <p:extLst>
      <p:ext uri="{BB962C8B-B14F-4D97-AF65-F5344CB8AC3E}">
        <p14:creationId xmlns:p14="http://schemas.microsoft.com/office/powerpoint/2010/main" val="4029633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1C4E306-BC28-4A7B-871B-1926F6FA6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9">
            <a:extLst>
              <a:ext uri="{FF2B5EF4-FFF2-40B4-BE49-F238E27FC236}">
                <a16:creationId xmlns:a16="http://schemas.microsoft.com/office/drawing/2014/main" id="{C3ECC9B4-989C-4F71-A6BC-DEBC1D9FD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52322" cy="6858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rgbClr val="EFEFEF"/>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1">
            <a:extLst>
              <a:ext uri="{FF2B5EF4-FFF2-40B4-BE49-F238E27FC236}">
                <a16:creationId xmlns:a16="http://schemas.microsoft.com/office/drawing/2014/main" id="{E20AF01B-D099-4710-BF18-E2832A9B6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43572" cy="6858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EA2D722-6480-7944-A6B5-6256B1CA75EF}"/>
              </a:ext>
            </a:extLst>
          </p:cNvPr>
          <p:cNvSpPr>
            <a:spLocks noGrp="1"/>
          </p:cNvSpPr>
          <p:nvPr>
            <p:ph type="ctrTitle"/>
          </p:nvPr>
        </p:nvSpPr>
        <p:spPr>
          <a:xfrm>
            <a:off x="616893" y="1238250"/>
            <a:ext cx="8452322" cy="4381500"/>
          </a:xfrm>
        </p:spPr>
        <p:txBody>
          <a:bodyPr anchor="ctr">
            <a:normAutofit/>
          </a:bodyPr>
          <a:lstStyle/>
          <a:p>
            <a:pPr algn="l"/>
            <a:r>
              <a:rPr lang="en-US" sz="7200" u="sng" dirty="0"/>
              <a:t>Technology Overview </a:t>
            </a:r>
          </a:p>
        </p:txBody>
      </p:sp>
      <p:sp>
        <p:nvSpPr>
          <p:cNvPr id="21" name="Rectangle 13">
            <a:extLst>
              <a:ext uri="{FF2B5EF4-FFF2-40B4-BE49-F238E27FC236}">
                <a16:creationId xmlns:a16="http://schemas.microsoft.com/office/drawing/2014/main" id="{B0E4BB4F-99AB-4C4E-A763-C5AC5273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27916"/>
            <a:ext cx="128016"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0775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EBA1F-C7C7-4C4C-B246-4D934BCFAD98}"/>
              </a:ext>
            </a:extLst>
          </p:cNvPr>
          <p:cNvSpPr>
            <a:spLocks noGrp="1"/>
          </p:cNvSpPr>
          <p:nvPr>
            <p:ph type="title"/>
          </p:nvPr>
        </p:nvSpPr>
        <p:spPr>
          <a:xfrm>
            <a:off x="346962" y="0"/>
            <a:ext cx="10515600" cy="1325563"/>
          </a:xfrm>
        </p:spPr>
        <p:txBody>
          <a:bodyPr vert="horz" lIns="91440" tIns="45720" rIns="91440" bIns="45720" rtlCol="0" anchor="ctr">
            <a:normAutofit/>
          </a:bodyPr>
          <a:lstStyle/>
          <a:p>
            <a:r>
              <a:rPr lang="en-US" sz="3200" dirty="0"/>
              <a:t>Technology Stack Overview</a:t>
            </a:r>
          </a:p>
        </p:txBody>
      </p:sp>
      <p:sp>
        <p:nvSpPr>
          <p:cNvPr id="4" name="TextBox 3">
            <a:extLst>
              <a:ext uri="{FF2B5EF4-FFF2-40B4-BE49-F238E27FC236}">
                <a16:creationId xmlns:a16="http://schemas.microsoft.com/office/drawing/2014/main" id="{0DFA5B1D-A940-0146-A67F-6FF4A49FDA6A}"/>
              </a:ext>
            </a:extLst>
          </p:cNvPr>
          <p:cNvSpPr txBox="1"/>
          <p:nvPr/>
        </p:nvSpPr>
        <p:spPr>
          <a:xfrm>
            <a:off x="6915150" y="714375"/>
            <a:ext cx="4519613" cy="5200650"/>
          </a:xfrm>
          <a:prstGeom prst="rect">
            <a:avLst/>
          </a:prstGeom>
        </p:spPr>
        <p:txBody>
          <a:bodyPr vert="horz" lIns="91440" tIns="45720" rIns="91440" bIns="45720" rtlCol="0" anchor="ctr">
            <a:normAutofit fontScale="92500"/>
          </a:bodyPr>
          <a:lstStyle/>
          <a:p>
            <a:pPr marL="285750" indent="-285750">
              <a:lnSpc>
                <a:spcPct val="150000"/>
              </a:lnSpc>
              <a:spcAft>
                <a:spcPts val="600"/>
              </a:spcAft>
              <a:buFont typeface="Arial" panose="020B0604020202020204" pitchFamily="34" charset="0"/>
              <a:buChar char="•"/>
            </a:pPr>
            <a:r>
              <a:rPr lang="en-US" dirty="0">
                <a:latin typeface="+mj-lt"/>
              </a:rPr>
              <a:t>Working with an extensive and rapidly expanding data set requires a fast, responsive, scalable and reliable analytics solution. </a:t>
            </a:r>
          </a:p>
          <a:p>
            <a:pPr marL="285750" indent="-285750">
              <a:lnSpc>
                <a:spcPct val="150000"/>
              </a:lnSpc>
              <a:spcAft>
                <a:spcPts val="600"/>
              </a:spcAft>
              <a:buFont typeface="Arial" panose="020B0604020202020204" pitchFamily="34" charset="0"/>
              <a:buChar char="•"/>
            </a:pPr>
            <a:r>
              <a:rPr lang="en-US" dirty="0">
                <a:latin typeface="+mj-lt"/>
              </a:rPr>
              <a:t>Our technology stack was carefully chosen to incorporate the above aspects while allowing flexibility to iteratively build and continuously improve our prediction models. </a:t>
            </a:r>
          </a:p>
          <a:p>
            <a:pPr marL="285750" indent="-285750">
              <a:lnSpc>
                <a:spcPct val="150000"/>
              </a:lnSpc>
              <a:spcAft>
                <a:spcPts val="600"/>
              </a:spcAft>
              <a:buFont typeface="Arial" panose="020B0604020202020204" pitchFamily="34" charset="0"/>
              <a:buChar char="•"/>
            </a:pPr>
            <a:r>
              <a:rPr lang="en-US" dirty="0">
                <a:latin typeface="+mj-lt"/>
              </a:rPr>
              <a:t>The tool is deployed on the cloud infrastructure which allows us to focus on the key area of analytics without being limited by technology procurement.</a:t>
            </a:r>
          </a:p>
        </p:txBody>
      </p:sp>
      <p:graphicFrame>
        <p:nvGraphicFramePr>
          <p:cNvPr id="13" name="Diagram 12">
            <a:extLst>
              <a:ext uri="{FF2B5EF4-FFF2-40B4-BE49-F238E27FC236}">
                <a16:creationId xmlns:a16="http://schemas.microsoft.com/office/drawing/2014/main" id="{D5B8CE07-400F-BA43-B855-0F75E8DF878B}"/>
              </a:ext>
            </a:extLst>
          </p:cNvPr>
          <p:cNvGraphicFramePr/>
          <p:nvPr>
            <p:extLst>
              <p:ext uri="{D42A27DB-BD31-4B8C-83A1-F6EECF244321}">
                <p14:modId xmlns:p14="http://schemas.microsoft.com/office/powerpoint/2010/main" val="3468494954"/>
              </p:ext>
            </p:extLst>
          </p:nvPr>
        </p:nvGraphicFramePr>
        <p:xfrm>
          <a:off x="-1882590" y="728662"/>
          <a:ext cx="10331265" cy="6286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4214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38F629F-9598-4D4D-9BA0-B5A7C1553D4C}"/>
              </a:ext>
            </a:extLst>
          </p:cNvPr>
          <p:cNvSpPr/>
          <p:nvPr/>
        </p:nvSpPr>
        <p:spPr>
          <a:xfrm>
            <a:off x="6012493" y="2011133"/>
            <a:ext cx="3883068" cy="421224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Current State</a:t>
            </a:r>
          </a:p>
          <a:p>
            <a:pPr marL="285750" indent="-285750">
              <a:buFont typeface="Arial" panose="020B0604020202020204" pitchFamily="34" charset="0"/>
              <a:buChar char="•"/>
            </a:pPr>
            <a:r>
              <a:rPr lang="en-US" dirty="0">
                <a:solidFill>
                  <a:schemeClr val="tx1"/>
                </a:solidFill>
              </a:rPr>
              <a:t>Prediction of mortality (probability) </a:t>
            </a:r>
          </a:p>
          <a:p>
            <a:endParaRPr lang="en-US" dirty="0">
              <a:solidFill>
                <a:schemeClr val="tx1"/>
              </a:solidFill>
            </a:endParaRPr>
          </a:p>
          <a:p>
            <a:r>
              <a:rPr lang="en-US" b="1" dirty="0">
                <a:solidFill>
                  <a:schemeClr val="tx1"/>
                </a:solidFill>
              </a:rPr>
              <a:t>Future State</a:t>
            </a:r>
          </a:p>
          <a:p>
            <a:pPr marL="285750" indent="-285750">
              <a:buFont typeface="Arial" panose="020B0604020202020204" pitchFamily="34" charset="0"/>
              <a:buChar char="•"/>
            </a:pPr>
            <a:r>
              <a:rPr lang="en-US" dirty="0">
                <a:solidFill>
                  <a:schemeClr val="tx1"/>
                </a:solidFill>
              </a:rPr>
              <a:t>Workforce-load data analysis</a:t>
            </a:r>
            <a:endParaRPr lang="en-US" b="1" dirty="0">
              <a:solidFill>
                <a:schemeClr val="tx1"/>
              </a:solidFill>
            </a:endParaRPr>
          </a:p>
          <a:p>
            <a:pPr marL="285750" indent="-285750">
              <a:buFont typeface="Arial" panose="020B0604020202020204" pitchFamily="34" charset="0"/>
              <a:buChar char="•"/>
            </a:pPr>
            <a:r>
              <a:rPr lang="en-US" dirty="0">
                <a:solidFill>
                  <a:schemeClr val="tx1"/>
                </a:solidFill>
              </a:rPr>
              <a:t>Likelihood of admission to ICU (0,1</a:t>
            </a:r>
            <a:r>
              <a:rPr lang="en-US" sz="1600" dirty="0">
                <a:solidFill>
                  <a:schemeClr val="tx1"/>
                </a:solidFill>
                <a:latin typeface="Verdana Pro" panose="020F0502020204030204" pitchFamily="34" charset="0"/>
              </a:rPr>
              <a:t>)</a:t>
            </a:r>
          </a:p>
          <a:p>
            <a:pPr marL="285750" indent="-285750">
              <a:buFont typeface="Arial" panose="020B0604020202020204" pitchFamily="34" charset="0"/>
              <a:buChar char="•"/>
            </a:pPr>
            <a:r>
              <a:rPr lang="en-US" sz="1600" dirty="0">
                <a:solidFill>
                  <a:schemeClr val="tx1"/>
                </a:solidFill>
                <a:latin typeface="Verdana Pro" panose="020F0502020204030204" pitchFamily="34" charset="0"/>
              </a:rPr>
              <a:t>Likelihood of intubation</a:t>
            </a:r>
          </a:p>
          <a:p>
            <a:pPr marL="285750" indent="-285750">
              <a:buFont typeface="Arial" panose="020B0604020202020204" pitchFamily="34" charset="0"/>
              <a:buChar char="•"/>
            </a:pPr>
            <a:r>
              <a:rPr lang="en-US" sz="1600" dirty="0">
                <a:solidFill>
                  <a:schemeClr val="tx1"/>
                </a:solidFill>
                <a:latin typeface="Verdana Pro" panose="020F0502020204030204" pitchFamily="34" charset="0"/>
              </a:rPr>
              <a:t>Predicted length of stay for people who die (data limitation)</a:t>
            </a:r>
          </a:p>
          <a:p>
            <a:pPr marL="285750" indent="-285750">
              <a:buFont typeface="Arial" panose="020B0604020202020204" pitchFamily="34" charset="0"/>
              <a:buChar char="•"/>
            </a:pPr>
            <a:endParaRPr lang="en-US" sz="1600" dirty="0">
              <a:solidFill>
                <a:schemeClr val="tx1"/>
              </a:solidFill>
              <a:latin typeface="Verdana Pro" panose="020F0502020204030204" pitchFamily="34" charset="0"/>
            </a:endParaRPr>
          </a:p>
          <a:p>
            <a:endParaRPr lang="en-US" b="1" dirty="0">
              <a:solidFill>
                <a:schemeClr val="tx1"/>
              </a:solidFill>
            </a:endParaRPr>
          </a:p>
          <a:p>
            <a:endParaRPr lang="en-US" dirty="0">
              <a:solidFill>
                <a:schemeClr val="tx1"/>
              </a:solidFill>
            </a:endParaRPr>
          </a:p>
          <a:p>
            <a:pPr marL="285750" indent="-285750">
              <a:buFont typeface="Arial" panose="020B0604020202020204" pitchFamily="34" charset="0"/>
              <a:buChar char="•"/>
            </a:pPr>
            <a:endParaRPr lang="en-US" dirty="0">
              <a:solidFill>
                <a:schemeClr val="tx1"/>
              </a:solidFill>
            </a:endParaRPr>
          </a:p>
        </p:txBody>
      </p:sp>
      <p:sp>
        <p:nvSpPr>
          <p:cNvPr id="22" name="Rectangle 21">
            <a:extLst>
              <a:ext uri="{FF2B5EF4-FFF2-40B4-BE49-F238E27FC236}">
                <a16:creationId xmlns:a16="http://schemas.microsoft.com/office/drawing/2014/main" id="{AD60AFED-4340-7642-AE20-746AAB01F712}"/>
              </a:ext>
            </a:extLst>
          </p:cNvPr>
          <p:cNvSpPr/>
          <p:nvPr/>
        </p:nvSpPr>
        <p:spPr>
          <a:xfrm>
            <a:off x="2009006" y="2324421"/>
            <a:ext cx="1892476" cy="155263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Current State</a:t>
            </a:r>
          </a:p>
          <a:p>
            <a:pPr marL="285750" indent="-285750">
              <a:buFont typeface="Arial" panose="020B0604020202020204" pitchFamily="34" charset="0"/>
              <a:buChar char="•"/>
            </a:pPr>
            <a:r>
              <a:rPr lang="en-US" dirty="0">
                <a:solidFill>
                  <a:schemeClr val="tx1"/>
                </a:solidFill>
              </a:rPr>
              <a:t>Co-morbidities</a:t>
            </a:r>
          </a:p>
          <a:p>
            <a:pPr marL="285750" indent="-285750">
              <a:buFont typeface="Arial" panose="020B0604020202020204" pitchFamily="34" charset="0"/>
              <a:buChar char="•"/>
            </a:pPr>
            <a:r>
              <a:rPr lang="en-US" dirty="0">
                <a:solidFill>
                  <a:schemeClr val="tx1"/>
                </a:solidFill>
              </a:rPr>
              <a:t>Age</a:t>
            </a:r>
          </a:p>
          <a:p>
            <a:pPr marL="285750" indent="-285750">
              <a:buFont typeface="Arial" panose="020B0604020202020204" pitchFamily="34" charset="0"/>
              <a:buChar char="•"/>
            </a:pPr>
            <a:r>
              <a:rPr lang="en-US" dirty="0">
                <a:solidFill>
                  <a:schemeClr val="tx1"/>
                </a:solidFill>
              </a:rPr>
              <a:t>Sex</a:t>
            </a:r>
          </a:p>
          <a:p>
            <a:pPr marL="285750" indent="-285750">
              <a:buFont typeface="Arial" panose="020B0604020202020204" pitchFamily="34" charset="0"/>
              <a:buChar char="•"/>
            </a:pPr>
            <a:endParaRPr lang="en-US" dirty="0">
              <a:solidFill>
                <a:schemeClr val="tx1"/>
              </a:solidFill>
            </a:endParaRPr>
          </a:p>
        </p:txBody>
      </p:sp>
      <p:sp>
        <p:nvSpPr>
          <p:cNvPr id="2" name="Title 1">
            <a:extLst>
              <a:ext uri="{FF2B5EF4-FFF2-40B4-BE49-F238E27FC236}">
                <a16:creationId xmlns:a16="http://schemas.microsoft.com/office/drawing/2014/main" id="{E49DF3FE-464A-234B-921B-D92DFF266623}"/>
              </a:ext>
            </a:extLst>
          </p:cNvPr>
          <p:cNvSpPr>
            <a:spLocks noGrp="1"/>
          </p:cNvSpPr>
          <p:nvPr>
            <p:ph type="title"/>
          </p:nvPr>
        </p:nvSpPr>
        <p:spPr>
          <a:xfrm>
            <a:off x="466561" y="43779"/>
            <a:ext cx="11091863" cy="1445543"/>
          </a:xfrm>
        </p:spPr>
        <p:txBody>
          <a:bodyPr/>
          <a:lstStyle/>
          <a:p>
            <a:r>
              <a:rPr lang="en-US" dirty="0"/>
              <a:t>Web application </a:t>
            </a:r>
          </a:p>
        </p:txBody>
      </p:sp>
      <p:grpSp>
        <p:nvGrpSpPr>
          <p:cNvPr id="3" name="Group 2">
            <a:extLst>
              <a:ext uri="{FF2B5EF4-FFF2-40B4-BE49-F238E27FC236}">
                <a16:creationId xmlns:a16="http://schemas.microsoft.com/office/drawing/2014/main" id="{B1A47199-2002-6544-8892-D078613198EB}"/>
              </a:ext>
            </a:extLst>
          </p:cNvPr>
          <p:cNvGrpSpPr/>
          <p:nvPr/>
        </p:nvGrpSpPr>
        <p:grpSpPr>
          <a:xfrm>
            <a:off x="1557620" y="2011134"/>
            <a:ext cx="2732969" cy="4239490"/>
            <a:chOff x="1520042" y="1401287"/>
            <a:chExt cx="3016332" cy="4952011"/>
          </a:xfrm>
        </p:grpSpPr>
        <p:sp>
          <p:nvSpPr>
            <p:cNvPr id="5" name="Rounded Rectangle 4">
              <a:extLst>
                <a:ext uri="{FF2B5EF4-FFF2-40B4-BE49-F238E27FC236}">
                  <a16:creationId xmlns:a16="http://schemas.microsoft.com/office/drawing/2014/main" id="{B9BE3D85-A9CD-E04D-91FA-54A73FA6B2A2}"/>
                </a:ext>
              </a:extLst>
            </p:cNvPr>
            <p:cNvSpPr/>
            <p:nvPr/>
          </p:nvSpPr>
          <p:spPr>
            <a:xfrm>
              <a:off x="1520042" y="1401287"/>
              <a:ext cx="3016332" cy="4952011"/>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2B847B6-FD97-054A-8610-5CB2218E5C9C}"/>
                </a:ext>
              </a:extLst>
            </p:cNvPr>
            <p:cNvSpPr txBox="1"/>
            <p:nvPr/>
          </p:nvSpPr>
          <p:spPr>
            <a:xfrm>
              <a:off x="2012251" y="2265999"/>
              <a:ext cx="203885" cy="431405"/>
            </a:xfrm>
            <a:prstGeom prst="rect">
              <a:avLst/>
            </a:prstGeom>
            <a:noFill/>
          </p:spPr>
          <p:txBody>
            <a:bodyPr wrap="none" rtlCol="0">
              <a:spAutoFit/>
            </a:bodyPr>
            <a:lstStyle/>
            <a:p>
              <a:endParaRPr lang="en-US" dirty="0">
                <a:latin typeface="Verdana Pro" panose="020F0502020204030204" pitchFamily="34" charset="0"/>
              </a:endParaRPr>
            </a:p>
          </p:txBody>
        </p:sp>
      </p:grpSp>
      <p:sp>
        <p:nvSpPr>
          <p:cNvPr id="15" name="TextBox 14">
            <a:extLst>
              <a:ext uri="{FF2B5EF4-FFF2-40B4-BE49-F238E27FC236}">
                <a16:creationId xmlns:a16="http://schemas.microsoft.com/office/drawing/2014/main" id="{3DD5F16F-DAF3-EC46-8F27-3C9846101D8F}"/>
              </a:ext>
            </a:extLst>
          </p:cNvPr>
          <p:cNvSpPr txBox="1"/>
          <p:nvPr/>
        </p:nvSpPr>
        <p:spPr>
          <a:xfrm>
            <a:off x="4470401" y="412104"/>
            <a:ext cx="7453852" cy="1077218"/>
          </a:xfrm>
          <a:prstGeom prst="rect">
            <a:avLst/>
          </a:prstGeom>
          <a:noFill/>
        </p:spPr>
        <p:txBody>
          <a:bodyPr wrap="square" rtlCol="0">
            <a:spAutoFit/>
          </a:bodyPr>
          <a:lstStyle/>
          <a:p>
            <a:r>
              <a:rPr lang="en-US" sz="1600" dirty="0">
                <a:latin typeface="+mj-lt"/>
              </a:rPr>
              <a:t>The idea here is to provide an easy and interactive tool for the hospital sector to be used when patient presents for admission.  Input is on left; prediction of mortality is on the right. This can be extended to include more features and  predictions indicated  in the future state below and deployed to Smartphone</a:t>
            </a:r>
          </a:p>
        </p:txBody>
      </p:sp>
      <p:pic>
        <p:nvPicPr>
          <p:cNvPr id="18" name="Picture 17">
            <a:extLst>
              <a:ext uri="{FF2B5EF4-FFF2-40B4-BE49-F238E27FC236}">
                <a16:creationId xmlns:a16="http://schemas.microsoft.com/office/drawing/2014/main" id="{2ACA3026-29E0-CF4A-B4ED-4F9AD0C9B35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779257" y="4953382"/>
            <a:ext cx="2019300" cy="1270000"/>
          </a:xfrm>
          <a:prstGeom prst="rect">
            <a:avLst/>
          </a:prstGeom>
        </p:spPr>
      </p:pic>
      <p:sp>
        <p:nvSpPr>
          <p:cNvPr id="24" name="Rectangle 23">
            <a:extLst>
              <a:ext uri="{FF2B5EF4-FFF2-40B4-BE49-F238E27FC236}">
                <a16:creationId xmlns:a16="http://schemas.microsoft.com/office/drawing/2014/main" id="{BDFB718A-75B1-184E-9264-AFDC7DBE533B}"/>
              </a:ext>
            </a:extLst>
          </p:cNvPr>
          <p:cNvSpPr/>
          <p:nvPr/>
        </p:nvSpPr>
        <p:spPr>
          <a:xfrm>
            <a:off x="2009006" y="4130879"/>
            <a:ext cx="1892476" cy="155263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Future State</a:t>
            </a:r>
          </a:p>
          <a:p>
            <a:pPr marL="285750" indent="-285750">
              <a:buFont typeface="Arial" panose="020B0604020202020204" pitchFamily="34" charset="0"/>
              <a:buChar char="•"/>
            </a:pPr>
            <a:r>
              <a:rPr lang="en-US" dirty="0">
                <a:solidFill>
                  <a:schemeClr val="tx1"/>
                </a:solidFill>
              </a:rPr>
              <a:t>State/County</a:t>
            </a:r>
          </a:p>
          <a:p>
            <a:pPr marL="285750" indent="-285750">
              <a:buFont typeface="Arial" panose="020B0604020202020204" pitchFamily="34" charset="0"/>
              <a:buChar char="•"/>
            </a:pPr>
            <a:r>
              <a:rPr lang="en-US" dirty="0">
                <a:solidFill>
                  <a:schemeClr val="tx1"/>
                </a:solidFill>
              </a:rPr>
              <a:t>Other Health Information</a:t>
            </a:r>
          </a:p>
          <a:p>
            <a:pPr marL="285750" indent="-285750">
              <a:buFont typeface="Arial" panose="020B0604020202020204" pitchFamily="34" charset="0"/>
              <a:buChar char="•"/>
            </a:pPr>
            <a:endParaRPr lang="en-US" dirty="0">
              <a:solidFill>
                <a:schemeClr val="tx1"/>
              </a:solidFill>
            </a:endParaRPr>
          </a:p>
        </p:txBody>
      </p:sp>
      <p:grpSp>
        <p:nvGrpSpPr>
          <p:cNvPr id="29" name="Group 28">
            <a:extLst>
              <a:ext uri="{FF2B5EF4-FFF2-40B4-BE49-F238E27FC236}">
                <a16:creationId xmlns:a16="http://schemas.microsoft.com/office/drawing/2014/main" id="{619C1C5C-B5B7-8C4A-9B42-16941E073CC5}"/>
              </a:ext>
            </a:extLst>
          </p:cNvPr>
          <p:cNvGrpSpPr/>
          <p:nvPr/>
        </p:nvGrpSpPr>
        <p:grpSpPr>
          <a:xfrm>
            <a:off x="5528458" y="1722059"/>
            <a:ext cx="4940952" cy="4926061"/>
            <a:chOff x="1520042" y="1401287"/>
            <a:chExt cx="3016332" cy="4952011"/>
          </a:xfrm>
        </p:grpSpPr>
        <p:sp>
          <p:nvSpPr>
            <p:cNvPr id="30" name="Rounded Rectangle 29">
              <a:extLst>
                <a:ext uri="{FF2B5EF4-FFF2-40B4-BE49-F238E27FC236}">
                  <a16:creationId xmlns:a16="http://schemas.microsoft.com/office/drawing/2014/main" id="{8ACE0E8C-14C1-3748-A21C-16F6CC7AC237}"/>
                </a:ext>
              </a:extLst>
            </p:cNvPr>
            <p:cNvSpPr/>
            <p:nvPr/>
          </p:nvSpPr>
          <p:spPr>
            <a:xfrm>
              <a:off x="1520042" y="1401287"/>
              <a:ext cx="3016332" cy="4952011"/>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2E443DD-1476-7340-BEF8-7F574D5D95DC}"/>
                </a:ext>
              </a:extLst>
            </p:cNvPr>
            <p:cNvSpPr txBox="1"/>
            <p:nvPr/>
          </p:nvSpPr>
          <p:spPr>
            <a:xfrm>
              <a:off x="2012251" y="2265999"/>
              <a:ext cx="203885" cy="431405"/>
            </a:xfrm>
            <a:prstGeom prst="rect">
              <a:avLst/>
            </a:prstGeom>
            <a:noFill/>
          </p:spPr>
          <p:txBody>
            <a:bodyPr wrap="none" rtlCol="0">
              <a:spAutoFit/>
            </a:bodyPr>
            <a:lstStyle/>
            <a:p>
              <a:endParaRPr lang="en-US" dirty="0">
                <a:latin typeface="Verdana Pro" panose="020F0502020204030204" pitchFamily="34" charset="0"/>
              </a:endParaRPr>
            </a:p>
          </p:txBody>
        </p:sp>
      </p:grpSp>
    </p:spTree>
    <p:extLst>
      <p:ext uri="{BB962C8B-B14F-4D97-AF65-F5344CB8AC3E}">
        <p14:creationId xmlns:p14="http://schemas.microsoft.com/office/powerpoint/2010/main" val="1436154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1C4E306-BC28-4A7B-871B-1926F6FA6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9">
            <a:extLst>
              <a:ext uri="{FF2B5EF4-FFF2-40B4-BE49-F238E27FC236}">
                <a16:creationId xmlns:a16="http://schemas.microsoft.com/office/drawing/2014/main" id="{C3ECC9B4-989C-4F71-A6BC-DEBC1D9FD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52322" cy="6858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rgbClr val="EFEFEF"/>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1">
            <a:extLst>
              <a:ext uri="{FF2B5EF4-FFF2-40B4-BE49-F238E27FC236}">
                <a16:creationId xmlns:a16="http://schemas.microsoft.com/office/drawing/2014/main" id="{E20AF01B-D099-4710-BF18-E2832A9B6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43572" cy="6858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EA2D722-6480-7944-A6B5-6256B1CA75EF}"/>
              </a:ext>
            </a:extLst>
          </p:cNvPr>
          <p:cNvSpPr>
            <a:spLocks noGrp="1"/>
          </p:cNvSpPr>
          <p:nvPr>
            <p:ph type="ctrTitle"/>
          </p:nvPr>
        </p:nvSpPr>
        <p:spPr>
          <a:xfrm>
            <a:off x="588318" y="195263"/>
            <a:ext cx="8452322" cy="1847850"/>
          </a:xfrm>
        </p:spPr>
        <p:txBody>
          <a:bodyPr anchor="ctr">
            <a:normAutofit/>
          </a:bodyPr>
          <a:lstStyle/>
          <a:p>
            <a:pPr algn="l"/>
            <a:r>
              <a:rPr lang="en-US" sz="7200" u="sng"/>
              <a:t>Tool Showcase </a:t>
            </a:r>
            <a:endParaRPr lang="en-US" sz="7200" u="sng" dirty="0"/>
          </a:p>
        </p:txBody>
      </p:sp>
      <p:sp>
        <p:nvSpPr>
          <p:cNvPr id="21" name="Rectangle 13">
            <a:extLst>
              <a:ext uri="{FF2B5EF4-FFF2-40B4-BE49-F238E27FC236}">
                <a16:creationId xmlns:a16="http://schemas.microsoft.com/office/drawing/2014/main" id="{B0E4BB4F-99AB-4C4E-A763-C5AC5273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27916"/>
            <a:ext cx="128016"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9234A500-4D0C-1546-9D40-4F8F1C03B8A5}"/>
              </a:ext>
            </a:extLst>
          </p:cNvPr>
          <p:cNvSpPr/>
          <p:nvPr/>
        </p:nvSpPr>
        <p:spPr>
          <a:xfrm>
            <a:off x="3290296" y="4935710"/>
            <a:ext cx="5611408" cy="1477328"/>
          </a:xfrm>
          <a:prstGeom prst="rect">
            <a:avLst/>
          </a:prstGeom>
        </p:spPr>
        <p:txBody>
          <a:bodyPr wrap="none">
            <a:spAutoFit/>
          </a:bodyPr>
          <a:lstStyle/>
          <a:p>
            <a:pPr algn="ctr"/>
            <a:r>
              <a:rPr lang="en-US" dirty="0">
                <a:solidFill>
                  <a:srgbClr val="FF0000"/>
                </a:solidFill>
                <a:latin typeface="Verdana" panose="020B0604030504040204" pitchFamily="34" charset="0"/>
                <a:hlinkClick r:id="rId3"/>
              </a:rPr>
              <a:t>https://codeforcovid.shinyapps.io/covid19/</a:t>
            </a:r>
            <a:endParaRPr lang="en-US" dirty="0">
              <a:solidFill>
                <a:srgbClr val="FF0000"/>
              </a:solidFill>
              <a:latin typeface="Verdana" panose="020B0604030504040204" pitchFamily="34" charset="0"/>
            </a:endParaRPr>
          </a:p>
          <a:p>
            <a:pPr algn="ctr"/>
            <a:endParaRPr lang="en-US" dirty="0">
              <a:solidFill>
                <a:srgbClr val="FF0000"/>
              </a:solidFill>
              <a:latin typeface="Verdana" panose="020B0604030504040204" pitchFamily="34" charset="0"/>
            </a:endParaRPr>
          </a:p>
          <a:p>
            <a:pPr algn="ctr"/>
            <a:r>
              <a:rPr lang="en-US" dirty="0">
                <a:solidFill>
                  <a:srgbClr val="FF0000"/>
                </a:solidFill>
                <a:latin typeface="Verdana" panose="020B0604030504040204" pitchFamily="34" charset="0"/>
                <a:hlinkClick r:id="rId4"/>
              </a:rPr>
              <a:t>https://tinyurl.com/codeforcovid-19</a:t>
            </a:r>
            <a:endParaRPr lang="en-US" dirty="0">
              <a:solidFill>
                <a:srgbClr val="FF0000"/>
              </a:solidFill>
              <a:latin typeface="Verdana" panose="020B0604030504040204" pitchFamily="34" charset="0"/>
            </a:endParaRPr>
          </a:p>
          <a:p>
            <a:endParaRPr lang="en-US" b="1" dirty="0">
              <a:solidFill>
                <a:srgbClr val="FF0000"/>
              </a:solidFill>
              <a:latin typeface="Verdana" panose="020B0604030504040204" pitchFamily="34" charset="0"/>
            </a:endParaRPr>
          </a:p>
          <a:p>
            <a:endParaRPr lang="en-US" dirty="0">
              <a:solidFill>
                <a:srgbClr val="FF0000"/>
              </a:solidFill>
            </a:endParaRPr>
          </a:p>
        </p:txBody>
      </p:sp>
      <p:pic>
        <p:nvPicPr>
          <p:cNvPr id="5" name="Picture 4" descr="Qr code&#10;&#10;Description automatically generated">
            <a:extLst>
              <a:ext uri="{FF2B5EF4-FFF2-40B4-BE49-F238E27FC236}">
                <a16:creationId xmlns:a16="http://schemas.microsoft.com/office/drawing/2014/main" id="{6E2FE427-4AE0-ED46-90F9-B0F000656C44}"/>
              </a:ext>
            </a:extLst>
          </p:cNvPr>
          <p:cNvPicPr>
            <a:picLocks noChangeAspect="1"/>
          </p:cNvPicPr>
          <p:nvPr/>
        </p:nvPicPr>
        <p:blipFill>
          <a:blip r:embed="rId5"/>
          <a:stretch>
            <a:fillRect/>
          </a:stretch>
        </p:blipFill>
        <p:spPr>
          <a:xfrm>
            <a:off x="5099050" y="2638964"/>
            <a:ext cx="1993900" cy="1943100"/>
          </a:xfrm>
          <a:prstGeom prst="rect">
            <a:avLst/>
          </a:prstGeom>
        </p:spPr>
      </p:pic>
    </p:spTree>
    <p:extLst>
      <p:ext uri="{BB962C8B-B14F-4D97-AF65-F5344CB8AC3E}">
        <p14:creationId xmlns:p14="http://schemas.microsoft.com/office/powerpoint/2010/main" val="3113769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93799-13A9-E742-BC6F-B90FA23FDA84}"/>
              </a:ext>
            </a:extLst>
          </p:cNvPr>
          <p:cNvSpPr>
            <a:spLocks noGrp="1"/>
          </p:cNvSpPr>
          <p:nvPr>
            <p:ph type="title"/>
          </p:nvPr>
        </p:nvSpPr>
        <p:spPr>
          <a:xfrm>
            <a:off x="650310" y="0"/>
            <a:ext cx="10515600" cy="1325563"/>
          </a:xfrm>
        </p:spPr>
        <p:txBody>
          <a:bodyPr/>
          <a:lstStyle/>
          <a:p>
            <a:r>
              <a:rPr lang="en-US" sz="2800" dirty="0"/>
              <a:t>Tool showcase and deep exploration (for analysts and data scientists)</a:t>
            </a:r>
          </a:p>
        </p:txBody>
      </p:sp>
      <p:graphicFrame>
        <p:nvGraphicFramePr>
          <p:cNvPr id="3" name="Table 3">
            <a:extLst>
              <a:ext uri="{FF2B5EF4-FFF2-40B4-BE49-F238E27FC236}">
                <a16:creationId xmlns:a16="http://schemas.microsoft.com/office/drawing/2014/main" id="{5F172464-446A-A045-A01D-706C3750C8D1}"/>
              </a:ext>
            </a:extLst>
          </p:cNvPr>
          <p:cNvGraphicFramePr>
            <a:graphicFrameLocks noGrp="1"/>
          </p:cNvGraphicFramePr>
          <p:nvPr>
            <p:extLst>
              <p:ext uri="{D42A27DB-BD31-4B8C-83A1-F6EECF244321}">
                <p14:modId xmlns:p14="http://schemas.microsoft.com/office/powerpoint/2010/main" val="4020201024"/>
              </p:ext>
            </p:extLst>
          </p:nvPr>
        </p:nvGraphicFramePr>
        <p:xfrm>
          <a:off x="650310" y="1093006"/>
          <a:ext cx="11277036" cy="5304936"/>
        </p:xfrm>
        <a:graphic>
          <a:graphicData uri="http://schemas.openxmlformats.org/drawingml/2006/table">
            <a:tbl>
              <a:tblPr firstRow="1" bandRow="1">
                <a:tableStyleId>{5DA37D80-6434-44D0-A028-1B22A696006F}</a:tableStyleId>
              </a:tblPr>
              <a:tblGrid>
                <a:gridCol w="3104466">
                  <a:extLst>
                    <a:ext uri="{9D8B030D-6E8A-4147-A177-3AD203B41FA5}">
                      <a16:colId xmlns:a16="http://schemas.microsoft.com/office/drawing/2014/main" val="1935651412"/>
                    </a:ext>
                  </a:extLst>
                </a:gridCol>
                <a:gridCol w="8172570">
                  <a:extLst>
                    <a:ext uri="{9D8B030D-6E8A-4147-A177-3AD203B41FA5}">
                      <a16:colId xmlns:a16="http://schemas.microsoft.com/office/drawing/2014/main" val="2192615185"/>
                    </a:ext>
                  </a:extLst>
                </a:gridCol>
              </a:tblGrid>
              <a:tr h="785678">
                <a:tc>
                  <a:txBody>
                    <a:bodyPr/>
                    <a:lstStyle/>
                    <a:p>
                      <a:r>
                        <a:rPr lang="en-US" dirty="0"/>
                        <a:t>Tool</a:t>
                      </a:r>
                    </a:p>
                  </a:txBody>
                  <a:tcPr/>
                </a:tc>
                <a:tc>
                  <a:txBody>
                    <a:bodyPr/>
                    <a:lstStyle/>
                    <a:p>
                      <a:r>
                        <a:rPr lang="en-US" dirty="0"/>
                        <a:t>How to Access</a:t>
                      </a:r>
                    </a:p>
                  </a:txBody>
                  <a:tcPr/>
                </a:tc>
                <a:extLst>
                  <a:ext uri="{0D108BD9-81ED-4DB2-BD59-A6C34878D82A}">
                    <a16:rowId xmlns:a16="http://schemas.microsoft.com/office/drawing/2014/main" val="3970604355"/>
                  </a:ext>
                </a:extLst>
              </a:tr>
              <a:tr h="796589">
                <a:tc>
                  <a:txBody>
                    <a:bodyPr/>
                    <a:lstStyle/>
                    <a:p>
                      <a:r>
                        <a:rPr lang="en-US" b="0" dirty="0">
                          <a:latin typeface="+mj-lt"/>
                        </a:rPr>
                        <a:t>Web Application</a:t>
                      </a:r>
                    </a:p>
                  </a:txBody>
                  <a:tcPr/>
                </a:tc>
                <a:tc>
                  <a:txBody>
                    <a:bodyPr/>
                    <a:lstStyle/>
                    <a:p>
                      <a:r>
                        <a:rPr lang="en-US" b="0" dirty="0">
                          <a:latin typeface="+mj-lt"/>
                          <a:hlinkClick r:id="rId3"/>
                        </a:rPr>
                        <a:t>https://codeforcovid.shinyapps.io/covid19/</a:t>
                      </a:r>
                      <a:r>
                        <a:rPr lang="en-US" b="0" dirty="0">
                          <a:latin typeface="+mj-lt"/>
                        </a:rPr>
                        <a:t> (Developed with R-Studio and hosted on the cloud with </a:t>
                      </a:r>
                      <a:r>
                        <a:rPr lang="en-US" b="0" dirty="0" err="1">
                          <a:latin typeface="+mj-lt"/>
                        </a:rPr>
                        <a:t>Shiny.io</a:t>
                      </a:r>
                      <a:r>
                        <a:rPr lang="en-US" b="0" dirty="0">
                          <a:latin typeface="+mj-lt"/>
                        </a:rPr>
                        <a:t>)</a:t>
                      </a:r>
                    </a:p>
                  </a:txBody>
                  <a:tcPr/>
                </a:tc>
                <a:extLst>
                  <a:ext uri="{0D108BD9-81ED-4DB2-BD59-A6C34878D82A}">
                    <a16:rowId xmlns:a16="http://schemas.microsoft.com/office/drawing/2014/main" val="1224163734"/>
                  </a:ext>
                </a:extLst>
              </a:tr>
              <a:tr h="796589">
                <a:tc>
                  <a:txBody>
                    <a:bodyPr/>
                    <a:lstStyle/>
                    <a:p>
                      <a:r>
                        <a:rPr lang="en-US" b="0" dirty="0">
                          <a:latin typeface="+mj-lt"/>
                        </a:rPr>
                        <a:t>Data acquisition and transformations (cleansing, categorization, mean normalization)</a:t>
                      </a:r>
                    </a:p>
                  </a:txBody>
                  <a:tcPr/>
                </a:tc>
                <a:tc>
                  <a:txBody>
                    <a:bodyPr/>
                    <a:lstStyle/>
                    <a:p>
                      <a:r>
                        <a:rPr lang="en-US" b="0" dirty="0">
                          <a:latin typeface="+mj-lt"/>
                          <a:hlinkClick r:id="rId4"/>
                        </a:rPr>
                        <a:t>https://app.lucidchart.com/documents/embeddedchart/de4c3cb3-afe5-45a5-8268-b624617363e6</a:t>
                      </a:r>
                      <a:r>
                        <a:rPr lang="en-US" b="0" dirty="0">
                          <a:latin typeface="+mj-lt"/>
                        </a:rPr>
                        <a:t> (Modelled using Lucid Chart)</a:t>
                      </a:r>
                    </a:p>
                  </a:txBody>
                  <a:tcPr/>
                </a:tc>
                <a:extLst>
                  <a:ext uri="{0D108BD9-81ED-4DB2-BD59-A6C34878D82A}">
                    <a16:rowId xmlns:a16="http://schemas.microsoft.com/office/drawing/2014/main" val="4057045482"/>
                  </a:ext>
                </a:extLst>
              </a:tr>
              <a:tr h="796589">
                <a:tc>
                  <a:txBody>
                    <a:bodyPr/>
                    <a:lstStyle/>
                    <a:p>
                      <a:r>
                        <a:rPr lang="en-US" b="0" dirty="0">
                          <a:latin typeface="+mj-lt"/>
                        </a:rPr>
                        <a:t>Data visualization and story </a:t>
                      </a:r>
                    </a:p>
                  </a:txBody>
                  <a:tcPr/>
                </a:tc>
                <a:tc>
                  <a:txBody>
                    <a:bodyPr/>
                    <a:lstStyle/>
                    <a:p>
                      <a:r>
                        <a:rPr lang="en-US" b="0" dirty="0">
                          <a:latin typeface="+mj-lt"/>
                          <a:hlinkClick r:id="rId5"/>
                        </a:rPr>
                        <a:t>https://public.tableau.com/profile/anisha.parsan#!/vizhome/MexicanCOVIDDataAnalysis/Story2</a:t>
                      </a:r>
                      <a:r>
                        <a:rPr lang="en-US" b="0" dirty="0">
                          <a:latin typeface="+mj-lt"/>
                        </a:rPr>
                        <a:t> (Created with Tableau Public)</a:t>
                      </a:r>
                    </a:p>
                  </a:txBody>
                  <a:tcPr/>
                </a:tc>
                <a:extLst>
                  <a:ext uri="{0D108BD9-81ED-4DB2-BD59-A6C34878D82A}">
                    <a16:rowId xmlns:a16="http://schemas.microsoft.com/office/drawing/2014/main" val="3437210788"/>
                  </a:ext>
                </a:extLst>
              </a:tr>
              <a:tr h="796589">
                <a:tc>
                  <a:txBody>
                    <a:bodyPr/>
                    <a:lstStyle/>
                    <a:p>
                      <a:r>
                        <a:rPr lang="en-US" b="0" dirty="0">
                          <a:latin typeface="+mj-lt"/>
                        </a:rPr>
                        <a:t>Iterative model development (scratch book using Python for experimenting). Please note that the final model was implemented in R. </a:t>
                      </a:r>
                      <a:r>
                        <a:rPr lang="en-US" b="0" dirty="0" err="1">
                          <a:latin typeface="+mj-lt"/>
                        </a:rPr>
                        <a:t>Colab</a:t>
                      </a:r>
                      <a:r>
                        <a:rPr lang="en-US" b="0" dirty="0">
                          <a:latin typeface="+mj-lt"/>
                        </a:rPr>
                        <a:t> work was experimental in nature.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j-lt"/>
                          <a:ea typeface="+mn-ea"/>
                          <a:cs typeface="+mn-cs"/>
                          <a:hlinkClick r:id="rId6"/>
                        </a:rPr>
                        <a:t>https://</a:t>
                      </a:r>
                      <a:r>
                        <a:rPr lang="en-US" sz="1800" b="0" kern="1200" dirty="0" err="1">
                          <a:solidFill>
                            <a:schemeClr val="tx1"/>
                          </a:solidFill>
                          <a:effectLst/>
                          <a:latin typeface="+mj-lt"/>
                          <a:ea typeface="+mn-ea"/>
                          <a:cs typeface="+mn-cs"/>
                          <a:hlinkClick r:id="rId6"/>
                        </a:rPr>
                        <a:t>colab.research.google.com</a:t>
                      </a:r>
                      <a:r>
                        <a:rPr lang="en-US" sz="1800" b="0" kern="1200" dirty="0">
                          <a:solidFill>
                            <a:schemeClr val="tx1"/>
                          </a:solidFill>
                          <a:effectLst/>
                          <a:latin typeface="+mj-lt"/>
                          <a:ea typeface="+mn-ea"/>
                          <a:cs typeface="+mn-cs"/>
                          <a:hlinkClick r:id="rId6"/>
                        </a:rPr>
                        <a:t>/drive/1aLBy0KZQsJ5OBKOIhYBdRfYqleDeWeJf?usp=sharing</a:t>
                      </a:r>
                      <a:endParaRPr lang="en-US" sz="1800" b="0" kern="1200" dirty="0">
                        <a:solidFill>
                          <a:schemeClr val="tx1"/>
                        </a:solidFill>
                        <a:effectLst/>
                        <a:latin typeface="+mj-lt"/>
                        <a:ea typeface="+mn-ea"/>
                        <a:cs typeface="+mn-cs"/>
                      </a:endParaRPr>
                    </a:p>
                    <a:p>
                      <a:endParaRPr lang="en-US" b="0" dirty="0">
                        <a:latin typeface="+mj-lt"/>
                      </a:endParaRPr>
                    </a:p>
                  </a:txBody>
                  <a:tcPr/>
                </a:tc>
                <a:extLst>
                  <a:ext uri="{0D108BD9-81ED-4DB2-BD59-A6C34878D82A}">
                    <a16:rowId xmlns:a16="http://schemas.microsoft.com/office/drawing/2014/main" val="3910002209"/>
                  </a:ext>
                </a:extLst>
              </a:tr>
            </a:tbl>
          </a:graphicData>
        </a:graphic>
      </p:graphicFrame>
    </p:spTree>
    <p:extLst>
      <p:ext uri="{BB962C8B-B14F-4D97-AF65-F5344CB8AC3E}">
        <p14:creationId xmlns:p14="http://schemas.microsoft.com/office/powerpoint/2010/main" val="1877803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1C4E306-BC28-4A7B-871B-1926F6FA6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9">
            <a:extLst>
              <a:ext uri="{FF2B5EF4-FFF2-40B4-BE49-F238E27FC236}">
                <a16:creationId xmlns:a16="http://schemas.microsoft.com/office/drawing/2014/main" id="{C3ECC9B4-989C-4F71-A6BC-DEBC1D9FD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52322" cy="6858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rgbClr val="EFEFEF"/>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1">
            <a:extLst>
              <a:ext uri="{FF2B5EF4-FFF2-40B4-BE49-F238E27FC236}">
                <a16:creationId xmlns:a16="http://schemas.microsoft.com/office/drawing/2014/main" id="{E20AF01B-D099-4710-BF18-E2832A9B6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43572" cy="6858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EA2D722-6480-7944-A6B5-6256B1CA75EF}"/>
              </a:ext>
            </a:extLst>
          </p:cNvPr>
          <p:cNvSpPr>
            <a:spLocks noGrp="1"/>
          </p:cNvSpPr>
          <p:nvPr>
            <p:ph type="ctrTitle"/>
          </p:nvPr>
        </p:nvSpPr>
        <p:spPr>
          <a:xfrm>
            <a:off x="616893" y="1238250"/>
            <a:ext cx="9212907" cy="4641850"/>
          </a:xfrm>
        </p:spPr>
        <p:txBody>
          <a:bodyPr anchor="ctr">
            <a:normAutofit/>
          </a:bodyPr>
          <a:lstStyle/>
          <a:p>
            <a:pPr algn="l"/>
            <a:r>
              <a:rPr lang="en-US" sz="7200" u="sng" dirty="0"/>
              <a:t>Process</a:t>
            </a:r>
          </a:p>
        </p:txBody>
      </p:sp>
      <p:sp>
        <p:nvSpPr>
          <p:cNvPr id="21" name="Rectangle 13">
            <a:extLst>
              <a:ext uri="{FF2B5EF4-FFF2-40B4-BE49-F238E27FC236}">
                <a16:creationId xmlns:a16="http://schemas.microsoft.com/office/drawing/2014/main" id="{B0E4BB4F-99AB-4C4E-A763-C5AC5273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27916"/>
            <a:ext cx="128016"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5B138FAA-7571-4B4F-979F-A8B425DEA530}"/>
              </a:ext>
            </a:extLst>
          </p:cNvPr>
          <p:cNvGrpSpPr/>
          <p:nvPr/>
        </p:nvGrpSpPr>
        <p:grpSpPr>
          <a:xfrm>
            <a:off x="1073298" y="4899750"/>
            <a:ext cx="4255940" cy="827950"/>
            <a:chOff x="1342800" y="3258762"/>
            <a:chExt cx="3600000" cy="827950"/>
          </a:xfrm>
        </p:grpSpPr>
        <p:sp>
          <p:nvSpPr>
            <p:cNvPr id="8" name="Rectangle 7">
              <a:extLst>
                <a:ext uri="{FF2B5EF4-FFF2-40B4-BE49-F238E27FC236}">
                  <a16:creationId xmlns:a16="http://schemas.microsoft.com/office/drawing/2014/main" id="{FCEED10F-5A23-A84C-87E4-DD1755F309D9}"/>
                </a:ext>
              </a:extLst>
            </p:cNvPr>
            <p:cNvSpPr/>
            <p:nvPr/>
          </p:nvSpPr>
          <p:spPr>
            <a:xfrm>
              <a:off x="1342800" y="3258762"/>
              <a:ext cx="360000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TextBox 8">
              <a:extLst>
                <a:ext uri="{FF2B5EF4-FFF2-40B4-BE49-F238E27FC236}">
                  <a16:creationId xmlns:a16="http://schemas.microsoft.com/office/drawing/2014/main" id="{4DC6613C-9753-734D-B951-3FC722591D84}"/>
                </a:ext>
              </a:extLst>
            </p:cNvPr>
            <p:cNvSpPr txBox="1"/>
            <p:nvPr/>
          </p:nvSpPr>
          <p:spPr>
            <a:xfrm>
              <a:off x="1342800" y="3258762"/>
              <a:ext cx="3600000" cy="82795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latin typeface="+mj-lt"/>
                </a:rPr>
                <a:t>Detailed information on data preparation steps are available</a:t>
              </a:r>
            </a:p>
            <a:p>
              <a:pPr algn="ctr" defTabSz="711200">
                <a:spcBef>
                  <a:spcPct val="0"/>
                </a:spcBef>
                <a:spcAft>
                  <a:spcPct val="35000"/>
                </a:spcAft>
                <a:defRPr cap="all"/>
              </a:pPr>
              <a:r>
                <a:rPr lang="en-US" sz="1600" dirty="0">
                  <a:solidFill>
                    <a:schemeClr val="tx1"/>
                  </a:solidFill>
                  <a:latin typeface="+mj-lt"/>
                  <a:hlinkClick r:id="rId2"/>
                </a:rPr>
                <a:t>https://tinyurl.com/code4covidflowchart</a:t>
              </a:r>
              <a:endParaRPr lang="en-US" sz="1600" dirty="0">
                <a:solidFill>
                  <a:schemeClr val="tx1"/>
                </a:solidFill>
                <a:latin typeface="+mj-lt"/>
              </a:endParaRPr>
            </a:p>
            <a:p>
              <a:pPr algn="ctr" defTabSz="711200">
                <a:spcBef>
                  <a:spcPct val="0"/>
                </a:spcBef>
                <a:spcAft>
                  <a:spcPct val="35000"/>
                </a:spcAft>
                <a:defRPr cap="all"/>
              </a:pPr>
              <a:endParaRPr lang="en-US" sz="1600" kern="1200" dirty="0">
                <a:solidFill>
                  <a:schemeClr val="tx1"/>
                </a:solidFill>
                <a:latin typeface="+mj-lt"/>
              </a:endParaRPr>
            </a:p>
          </p:txBody>
        </p:sp>
      </p:grpSp>
    </p:spTree>
    <p:extLst>
      <p:ext uri="{BB962C8B-B14F-4D97-AF65-F5344CB8AC3E}">
        <p14:creationId xmlns:p14="http://schemas.microsoft.com/office/powerpoint/2010/main" val="2403927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FE913F1-9DE8-E648-A8D5-1492BC289958}"/>
              </a:ext>
            </a:extLst>
          </p:cNvPr>
          <p:cNvSpPr>
            <a:spLocks noGrp="1"/>
          </p:cNvSpPr>
          <p:nvPr>
            <p:ph type="title"/>
          </p:nvPr>
        </p:nvSpPr>
        <p:spPr>
          <a:xfrm>
            <a:off x="1057868" y="169164"/>
            <a:ext cx="10168128" cy="1179576"/>
          </a:xfrm>
        </p:spPr>
        <p:txBody>
          <a:bodyPr>
            <a:normAutofit/>
          </a:bodyPr>
          <a:lstStyle/>
          <a:p>
            <a:r>
              <a:rPr lang="en-US" sz="4000" dirty="0"/>
              <a:t>Checking uniqueness of key features in dataset</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 name="Table 4">
            <a:extLst>
              <a:ext uri="{FF2B5EF4-FFF2-40B4-BE49-F238E27FC236}">
                <a16:creationId xmlns:a16="http://schemas.microsoft.com/office/drawing/2014/main" id="{10293FBA-9535-944E-ACCE-20BDFCAFC66E}"/>
              </a:ext>
            </a:extLst>
          </p:cNvPr>
          <p:cNvGraphicFramePr>
            <a:graphicFrameLocks noGrp="1"/>
          </p:cNvGraphicFramePr>
          <p:nvPr>
            <p:extLst>
              <p:ext uri="{D42A27DB-BD31-4B8C-83A1-F6EECF244321}">
                <p14:modId xmlns:p14="http://schemas.microsoft.com/office/powerpoint/2010/main" val="70936405"/>
              </p:ext>
            </p:extLst>
          </p:nvPr>
        </p:nvGraphicFramePr>
        <p:xfrm>
          <a:off x="566928" y="2526345"/>
          <a:ext cx="10788855" cy="1562024"/>
        </p:xfrm>
        <a:graphic>
          <a:graphicData uri="http://schemas.openxmlformats.org/drawingml/2006/table">
            <a:tbl>
              <a:tblPr firstRow="1" bandRow="1">
                <a:tableStyleId>{21E4AEA4-8DFA-4A89-87EB-49C32662AFE0}</a:tableStyleId>
              </a:tblPr>
              <a:tblGrid>
                <a:gridCol w="719257">
                  <a:extLst>
                    <a:ext uri="{9D8B030D-6E8A-4147-A177-3AD203B41FA5}">
                      <a16:colId xmlns:a16="http://schemas.microsoft.com/office/drawing/2014/main" val="1913085567"/>
                    </a:ext>
                  </a:extLst>
                </a:gridCol>
                <a:gridCol w="719257">
                  <a:extLst>
                    <a:ext uri="{9D8B030D-6E8A-4147-A177-3AD203B41FA5}">
                      <a16:colId xmlns:a16="http://schemas.microsoft.com/office/drawing/2014/main" val="2817064287"/>
                    </a:ext>
                  </a:extLst>
                </a:gridCol>
                <a:gridCol w="719257">
                  <a:extLst>
                    <a:ext uri="{9D8B030D-6E8A-4147-A177-3AD203B41FA5}">
                      <a16:colId xmlns:a16="http://schemas.microsoft.com/office/drawing/2014/main" val="928020577"/>
                    </a:ext>
                  </a:extLst>
                </a:gridCol>
                <a:gridCol w="719257">
                  <a:extLst>
                    <a:ext uri="{9D8B030D-6E8A-4147-A177-3AD203B41FA5}">
                      <a16:colId xmlns:a16="http://schemas.microsoft.com/office/drawing/2014/main" val="1793626624"/>
                    </a:ext>
                  </a:extLst>
                </a:gridCol>
                <a:gridCol w="719257">
                  <a:extLst>
                    <a:ext uri="{9D8B030D-6E8A-4147-A177-3AD203B41FA5}">
                      <a16:colId xmlns:a16="http://schemas.microsoft.com/office/drawing/2014/main" val="657256641"/>
                    </a:ext>
                  </a:extLst>
                </a:gridCol>
                <a:gridCol w="719257">
                  <a:extLst>
                    <a:ext uri="{9D8B030D-6E8A-4147-A177-3AD203B41FA5}">
                      <a16:colId xmlns:a16="http://schemas.microsoft.com/office/drawing/2014/main" val="3049313958"/>
                    </a:ext>
                  </a:extLst>
                </a:gridCol>
                <a:gridCol w="719257">
                  <a:extLst>
                    <a:ext uri="{9D8B030D-6E8A-4147-A177-3AD203B41FA5}">
                      <a16:colId xmlns:a16="http://schemas.microsoft.com/office/drawing/2014/main" val="2827711039"/>
                    </a:ext>
                  </a:extLst>
                </a:gridCol>
                <a:gridCol w="719257">
                  <a:extLst>
                    <a:ext uri="{9D8B030D-6E8A-4147-A177-3AD203B41FA5}">
                      <a16:colId xmlns:a16="http://schemas.microsoft.com/office/drawing/2014/main" val="3067150126"/>
                    </a:ext>
                  </a:extLst>
                </a:gridCol>
                <a:gridCol w="719257">
                  <a:extLst>
                    <a:ext uri="{9D8B030D-6E8A-4147-A177-3AD203B41FA5}">
                      <a16:colId xmlns:a16="http://schemas.microsoft.com/office/drawing/2014/main" val="1513256077"/>
                    </a:ext>
                  </a:extLst>
                </a:gridCol>
                <a:gridCol w="719257">
                  <a:extLst>
                    <a:ext uri="{9D8B030D-6E8A-4147-A177-3AD203B41FA5}">
                      <a16:colId xmlns:a16="http://schemas.microsoft.com/office/drawing/2014/main" val="3840571843"/>
                    </a:ext>
                  </a:extLst>
                </a:gridCol>
                <a:gridCol w="719257">
                  <a:extLst>
                    <a:ext uri="{9D8B030D-6E8A-4147-A177-3AD203B41FA5}">
                      <a16:colId xmlns:a16="http://schemas.microsoft.com/office/drawing/2014/main" val="3598407316"/>
                    </a:ext>
                  </a:extLst>
                </a:gridCol>
                <a:gridCol w="719257">
                  <a:extLst>
                    <a:ext uri="{9D8B030D-6E8A-4147-A177-3AD203B41FA5}">
                      <a16:colId xmlns:a16="http://schemas.microsoft.com/office/drawing/2014/main" val="2371315687"/>
                    </a:ext>
                  </a:extLst>
                </a:gridCol>
                <a:gridCol w="719257">
                  <a:extLst>
                    <a:ext uri="{9D8B030D-6E8A-4147-A177-3AD203B41FA5}">
                      <a16:colId xmlns:a16="http://schemas.microsoft.com/office/drawing/2014/main" val="362629604"/>
                    </a:ext>
                  </a:extLst>
                </a:gridCol>
                <a:gridCol w="719257">
                  <a:extLst>
                    <a:ext uri="{9D8B030D-6E8A-4147-A177-3AD203B41FA5}">
                      <a16:colId xmlns:a16="http://schemas.microsoft.com/office/drawing/2014/main" val="2590054594"/>
                    </a:ext>
                  </a:extLst>
                </a:gridCol>
                <a:gridCol w="719257">
                  <a:extLst>
                    <a:ext uri="{9D8B030D-6E8A-4147-A177-3AD203B41FA5}">
                      <a16:colId xmlns:a16="http://schemas.microsoft.com/office/drawing/2014/main" val="808596226"/>
                    </a:ext>
                  </a:extLst>
                </a:gridCol>
              </a:tblGrid>
              <a:tr h="980695">
                <a:tc>
                  <a:txBody>
                    <a:bodyPr/>
                    <a:lstStyle/>
                    <a:p>
                      <a:r>
                        <a:rPr lang="en-US" sz="1800" dirty="0"/>
                        <a:t>SEXO</a:t>
                      </a:r>
                      <a:endParaRPr lang="en-US" dirty="0"/>
                    </a:p>
                  </a:txBody>
                  <a:tcPr/>
                </a:tc>
                <a:tc>
                  <a:txBody>
                    <a:bodyPr/>
                    <a:lstStyle/>
                    <a:p>
                      <a:r>
                        <a:rPr lang="en-US" sz="1800" dirty="0"/>
                        <a:t>EDAD</a:t>
                      </a:r>
                      <a:endParaRPr lang="en-US" dirty="0"/>
                    </a:p>
                  </a:txBody>
                  <a:tcPr/>
                </a:tc>
                <a:tc>
                  <a:txBody>
                    <a:bodyPr/>
                    <a:lstStyle/>
                    <a:p>
                      <a:r>
                        <a:rPr lang="en-US" sz="1800" dirty="0"/>
                        <a:t>EMBARAZO</a:t>
                      </a:r>
                      <a:endParaRPr lang="en-US" dirty="0"/>
                    </a:p>
                  </a:txBody>
                  <a:tcPr/>
                </a:tc>
                <a:tc>
                  <a:txBody>
                    <a:bodyPr/>
                    <a:lstStyle/>
                    <a:p>
                      <a:r>
                        <a:rPr lang="en-US" sz="1800" dirty="0"/>
                        <a:t>DIABETES</a:t>
                      </a:r>
                      <a:endParaRPr lang="en-US" dirty="0"/>
                    </a:p>
                  </a:txBody>
                  <a:tcPr/>
                </a:tc>
                <a:tc>
                  <a:txBody>
                    <a:bodyPr/>
                    <a:lstStyle/>
                    <a:p>
                      <a:r>
                        <a:rPr lang="en-US" sz="1800" dirty="0"/>
                        <a:t>EPOC</a:t>
                      </a:r>
                      <a:endParaRPr lang="en-US" dirty="0"/>
                    </a:p>
                  </a:txBody>
                  <a:tcPr/>
                </a:tc>
                <a:tc>
                  <a:txBody>
                    <a:bodyPr/>
                    <a:lstStyle/>
                    <a:p>
                      <a:r>
                        <a:rPr lang="en-US" sz="1800" dirty="0"/>
                        <a:t>ASMA</a:t>
                      </a:r>
                      <a:endParaRPr lang="en-US" dirty="0"/>
                    </a:p>
                  </a:txBody>
                  <a:tcPr/>
                </a:tc>
                <a:tc>
                  <a:txBody>
                    <a:bodyPr/>
                    <a:lstStyle/>
                    <a:p>
                      <a:r>
                        <a:rPr lang="en-US" sz="1800" dirty="0"/>
                        <a:t>INMUSUPR</a:t>
                      </a:r>
                      <a:endParaRPr lang="en-US" dirty="0"/>
                    </a:p>
                  </a:txBody>
                  <a:tcPr/>
                </a:tc>
                <a:tc>
                  <a:txBody>
                    <a:bodyPr/>
                    <a:lstStyle/>
                    <a:p>
                      <a:r>
                        <a:rPr lang="en-US" sz="1800" dirty="0"/>
                        <a:t>OTRA_COM </a:t>
                      </a:r>
                      <a:endParaRPr lang="en-US" dirty="0"/>
                    </a:p>
                  </a:txBody>
                  <a:tcPr/>
                </a:tc>
                <a:tc>
                  <a:txBody>
                    <a:bodyPr/>
                    <a:lstStyle/>
                    <a:p>
                      <a:r>
                        <a:rPr lang="en-US" sz="1800" dirty="0"/>
                        <a:t>CARDIOVASCULAR</a:t>
                      </a:r>
                      <a:endParaRPr lang="en-US" dirty="0"/>
                    </a:p>
                  </a:txBody>
                  <a:tcPr/>
                </a:tc>
                <a:tc>
                  <a:txBody>
                    <a:bodyPr/>
                    <a:lstStyle/>
                    <a:p>
                      <a:r>
                        <a:rPr lang="en-US" sz="1800" dirty="0"/>
                        <a:t>OBESIDAD</a:t>
                      </a:r>
                      <a:endParaRPr lang="en-US" dirty="0"/>
                    </a:p>
                  </a:txBody>
                  <a:tcPr/>
                </a:tc>
                <a:tc>
                  <a:txBody>
                    <a:bodyPr/>
                    <a:lstStyle/>
                    <a:p>
                      <a:r>
                        <a:rPr lang="en-US" sz="1800" dirty="0"/>
                        <a:t>RENAL_CRONICA </a:t>
                      </a:r>
                      <a:endParaRPr lang="en-US" dirty="0"/>
                    </a:p>
                  </a:txBody>
                  <a:tcPr/>
                </a:tc>
                <a:tc>
                  <a:txBody>
                    <a:bodyPr/>
                    <a:lstStyle/>
                    <a:p>
                      <a:r>
                        <a:rPr lang="en-US" dirty="0"/>
                        <a:t>HIPERTENSION</a:t>
                      </a:r>
                    </a:p>
                  </a:txBody>
                  <a:tcPr/>
                </a:tc>
                <a:tc>
                  <a:txBody>
                    <a:bodyPr/>
                    <a:lstStyle/>
                    <a:p>
                      <a:r>
                        <a:rPr lang="en-US" sz="1800" dirty="0"/>
                        <a:t>TABAQUISMO</a:t>
                      </a:r>
                      <a:endParaRPr lang="en-US" dirty="0"/>
                    </a:p>
                  </a:txBody>
                  <a:tcPr/>
                </a:tc>
                <a:tc>
                  <a:txBody>
                    <a:bodyPr/>
                    <a:lstStyle/>
                    <a:p>
                      <a:r>
                        <a:rPr lang="en-US" sz="1800" dirty="0"/>
                        <a:t>OTRO_CASO </a:t>
                      </a:r>
                      <a:endParaRPr lang="en-US" dirty="0"/>
                    </a:p>
                  </a:txBody>
                  <a:tcPr/>
                </a:tc>
                <a:tc>
                  <a:txBody>
                    <a:bodyPr/>
                    <a:lstStyle/>
                    <a:p>
                      <a:r>
                        <a:rPr lang="en-US" sz="1800" dirty="0"/>
                        <a:t>FECHA_DEF </a:t>
                      </a:r>
                      <a:endParaRPr lang="en-US" dirty="0"/>
                    </a:p>
                  </a:txBody>
                  <a:tcPr>
                    <a:solidFill>
                      <a:schemeClr val="accent2">
                        <a:lumMod val="50000"/>
                      </a:schemeClr>
                    </a:solidFill>
                  </a:tcPr>
                </a:tc>
                <a:extLst>
                  <a:ext uri="{0D108BD9-81ED-4DB2-BD59-A6C34878D82A}">
                    <a16:rowId xmlns:a16="http://schemas.microsoft.com/office/drawing/2014/main" val="2463015453"/>
                  </a:ext>
                </a:extLst>
              </a:tr>
              <a:tr h="373304">
                <a:tc>
                  <a:txBody>
                    <a:bodyPr/>
                    <a:lstStyle/>
                    <a:p>
                      <a:r>
                        <a:rPr lang="en-US" dirty="0"/>
                        <a:t>2</a:t>
                      </a:r>
                    </a:p>
                  </a:txBody>
                  <a:tcPr/>
                </a:tc>
                <a:tc>
                  <a:txBody>
                    <a:bodyPr/>
                    <a:lstStyle/>
                    <a:p>
                      <a:r>
                        <a:rPr lang="en-US" dirty="0"/>
                        <a:t>121</a:t>
                      </a:r>
                    </a:p>
                  </a:txBody>
                  <a:tcPr/>
                </a:tc>
                <a:tc>
                  <a:txBody>
                    <a:bodyPr/>
                    <a:lstStyle/>
                    <a:p>
                      <a:r>
                        <a:rPr lang="en-US" dirty="0"/>
                        <a:t>4</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212</a:t>
                      </a:r>
                    </a:p>
                  </a:txBody>
                  <a:tcPr/>
                </a:tc>
                <a:extLst>
                  <a:ext uri="{0D108BD9-81ED-4DB2-BD59-A6C34878D82A}">
                    <a16:rowId xmlns:a16="http://schemas.microsoft.com/office/drawing/2014/main" val="584219695"/>
                  </a:ext>
                </a:extLst>
              </a:tr>
            </a:tbl>
          </a:graphicData>
        </a:graphic>
      </p:graphicFrame>
      <p:sp>
        <p:nvSpPr>
          <p:cNvPr id="9" name="TextBox 8">
            <a:extLst>
              <a:ext uri="{FF2B5EF4-FFF2-40B4-BE49-F238E27FC236}">
                <a16:creationId xmlns:a16="http://schemas.microsoft.com/office/drawing/2014/main" id="{C60F0817-BCDA-8142-BBC3-92B4DEDDF152}"/>
              </a:ext>
            </a:extLst>
          </p:cNvPr>
          <p:cNvSpPr txBox="1"/>
          <p:nvPr/>
        </p:nvSpPr>
        <p:spPr>
          <a:xfrm>
            <a:off x="498833" y="2107692"/>
            <a:ext cx="4373205" cy="369332"/>
          </a:xfrm>
          <a:prstGeom prst="rect">
            <a:avLst/>
          </a:prstGeom>
          <a:noFill/>
        </p:spPr>
        <p:txBody>
          <a:bodyPr wrap="square" rtlCol="0">
            <a:spAutoFit/>
          </a:bodyPr>
          <a:lstStyle/>
          <a:p>
            <a:r>
              <a:rPr lang="en-US" dirty="0"/>
              <a:t>Before transformation for FECHA_DEF:</a:t>
            </a:r>
          </a:p>
        </p:txBody>
      </p:sp>
      <p:graphicFrame>
        <p:nvGraphicFramePr>
          <p:cNvPr id="13" name="Table 4">
            <a:extLst>
              <a:ext uri="{FF2B5EF4-FFF2-40B4-BE49-F238E27FC236}">
                <a16:creationId xmlns:a16="http://schemas.microsoft.com/office/drawing/2014/main" id="{73B55407-4181-5545-9813-95253B36E068}"/>
              </a:ext>
            </a:extLst>
          </p:cNvPr>
          <p:cNvGraphicFramePr>
            <a:graphicFrameLocks noGrp="1"/>
          </p:cNvGraphicFramePr>
          <p:nvPr>
            <p:extLst>
              <p:ext uri="{D42A27DB-BD31-4B8C-83A1-F6EECF244321}">
                <p14:modId xmlns:p14="http://schemas.microsoft.com/office/powerpoint/2010/main" val="2026608407"/>
              </p:ext>
            </p:extLst>
          </p:nvPr>
        </p:nvGraphicFramePr>
        <p:xfrm>
          <a:off x="626850" y="4837290"/>
          <a:ext cx="10744161" cy="1562024"/>
        </p:xfrm>
        <a:graphic>
          <a:graphicData uri="http://schemas.openxmlformats.org/drawingml/2006/table">
            <a:tbl>
              <a:tblPr firstRow="1" bandRow="1">
                <a:tableStyleId>{21E4AEA4-8DFA-4A89-87EB-49C32662AFE0}</a:tableStyleId>
              </a:tblPr>
              <a:tblGrid>
                <a:gridCol w="677349">
                  <a:extLst>
                    <a:ext uri="{9D8B030D-6E8A-4147-A177-3AD203B41FA5}">
                      <a16:colId xmlns:a16="http://schemas.microsoft.com/office/drawing/2014/main" val="1913085567"/>
                    </a:ext>
                  </a:extLst>
                </a:gridCol>
                <a:gridCol w="719058">
                  <a:extLst>
                    <a:ext uri="{9D8B030D-6E8A-4147-A177-3AD203B41FA5}">
                      <a16:colId xmlns:a16="http://schemas.microsoft.com/office/drawing/2014/main" val="2817064287"/>
                    </a:ext>
                  </a:extLst>
                </a:gridCol>
                <a:gridCol w="719058">
                  <a:extLst>
                    <a:ext uri="{9D8B030D-6E8A-4147-A177-3AD203B41FA5}">
                      <a16:colId xmlns:a16="http://schemas.microsoft.com/office/drawing/2014/main" val="928020577"/>
                    </a:ext>
                  </a:extLst>
                </a:gridCol>
                <a:gridCol w="719058">
                  <a:extLst>
                    <a:ext uri="{9D8B030D-6E8A-4147-A177-3AD203B41FA5}">
                      <a16:colId xmlns:a16="http://schemas.microsoft.com/office/drawing/2014/main" val="1793626624"/>
                    </a:ext>
                  </a:extLst>
                </a:gridCol>
                <a:gridCol w="719058">
                  <a:extLst>
                    <a:ext uri="{9D8B030D-6E8A-4147-A177-3AD203B41FA5}">
                      <a16:colId xmlns:a16="http://schemas.microsoft.com/office/drawing/2014/main" val="657256641"/>
                    </a:ext>
                  </a:extLst>
                </a:gridCol>
                <a:gridCol w="719058">
                  <a:extLst>
                    <a:ext uri="{9D8B030D-6E8A-4147-A177-3AD203B41FA5}">
                      <a16:colId xmlns:a16="http://schemas.microsoft.com/office/drawing/2014/main" val="3049313958"/>
                    </a:ext>
                  </a:extLst>
                </a:gridCol>
                <a:gridCol w="719058">
                  <a:extLst>
                    <a:ext uri="{9D8B030D-6E8A-4147-A177-3AD203B41FA5}">
                      <a16:colId xmlns:a16="http://schemas.microsoft.com/office/drawing/2014/main" val="2827711039"/>
                    </a:ext>
                  </a:extLst>
                </a:gridCol>
                <a:gridCol w="719058">
                  <a:extLst>
                    <a:ext uri="{9D8B030D-6E8A-4147-A177-3AD203B41FA5}">
                      <a16:colId xmlns:a16="http://schemas.microsoft.com/office/drawing/2014/main" val="3067150126"/>
                    </a:ext>
                  </a:extLst>
                </a:gridCol>
                <a:gridCol w="719058">
                  <a:extLst>
                    <a:ext uri="{9D8B030D-6E8A-4147-A177-3AD203B41FA5}">
                      <a16:colId xmlns:a16="http://schemas.microsoft.com/office/drawing/2014/main" val="1513256077"/>
                    </a:ext>
                  </a:extLst>
                </a:gridCol>
                <a:gridCol w="719058">
                  <a:extLst>
                    <a:ext uri="{9D8B030D-6E8A-4147-A177-3AD203B41FA5}">
                      <a16:colId xmlns:a16="http://schemas.microsoft.com/office/drawing/2014/main" val="3840571843"/>
                    </a:ext>
                  </a:extLst>
                </a:gridCol>
                <a:gridCol w="719058">
                  <a:extLst>
                    <a:ext uri="{9D8B030D-6E8A-4147-A177-3AD203B41FA5}">
                      <a16:colId xmlns:a16="http://schemas.microsoft.com/office/drawing/2014/main" val="3598407316"/>
                    </a:ext>
                  </a:extLst>
                </a:gridCol>
                <a:gridCol w="719058">
                  <a:extLst>
                    <a:ext uri="{9D8B030D-6E8A-4147-A177-3AD203B41FA5}">
                      <a16:colId xmlns:a16="http://schemas.microsoft.com/office/drawing/2014/main" val="745028174"/>
                    </a:ext>
                  </a:extLst>
                </a:gridCol>
                <a:gridCol w="719058">
                  <a:extLst>
                    <a:ext uri="{9D8B030D-6E8A-4147-A177-3AD203B41FA5}">
                      <a16:colId xmlns:a16="http://schemas.microsoft.com/office/drawing/2014/main" val="362629604"/>
                    </a:ext>
                  </a:extLst>
                </a:gridCol>
                <a:gridCol w="719058">
                  <a:extLst>
                    <a:ext uri="{9D8B030D-6E8A-4147-A177-3AD203B41FA5}">
                      <a16:colId xmlns:a16="http://schemas.microsoft.com/office/drawing/2014/main" val="2590054594"/>
                    </a:ext>
                  </a:extLst>
                </a:gridCol>
                <a:gridCol w="719058">
                  <a:extLst>
                    <a:ext uri="{9D8B030D-6E8A-4147-A177-3AD203B41FA5}">
                      <a16:colId xmlns:a16="http://schemas.microsoft.com/office/drawing/2014/main" val="808596226"/>
                    </a:ext>
                  </a:extLst>
                </a:gridCol>
              </a:tblGrid>
              <a:tr h="144715">
                <a:tc>
                  <a:txBody>
                    <a:bodyPr/>
                    <a:lstStyle/>
                    <a:p>
                      <a:r>
                        <a:rPr lang="en-US" sz="1800" dirty="0"/>
                        <a:t>SEXO</a:t>
                      </a:r>
                      <a:endParaRPr lang="en-US" dirty="0"/>
                    </a:p>
                  </a:txBody>
                  <a:tcPr/>
                </a:tc>
                <a:tc>
                  <a:txBody>
                    <a:bodyPr/>
                    <a:lstStyle/>
                    <a:p>
                      <a:r>
                        <a:rPr lang="en-US" sz="1800" dirty="0"/>
                        <a:t>EDAD</a:t>
                      </a:r>
                      <a:endParaRPr lang="en-US" dirty="0"/>
                    </a:p>
                  </a:txBody>
                  <a:tcPr/>
                </a:tc>
                <a:tc>
                  <a:txBody>
                    <a:bodyPr/>
                    <a:lstStyle/>
                    <a:p>
                      <a:r>
                        <a:rPr lang="en-US" sz="1800" dirty="0"/>
                        <a:t>EMBARAZO</a:t>
                      </a:r>
                      <a:endParaRPr lang="en-US" dirty="0"/>
                    </a:p>
                  </a:txBody>
                  <a:tcPr/>
                </a:tc>
                <a:tc>
                  <a:txBody>
                    <a:bodyPr/>
                    <a:lstStyle/>
                    <a:p>
                      <a:r>
                        <a:rPr lang="en-US" sz="1800" dirty="0"/>
                        <a:t>DIABETES</a:t>
                      </a:r>
                      <a:endParaRPr lang="en-US" dirty="0"/>
                    </a:p>
                  </a:txBody>
                  <a:tcPr/>
                </a:tc>
                <a:tc>
                  <a:txBody>
                    <a:bodyPr/>
                    <a:lstStyle/>
                    <a:p>
                      <a:r>
                        <a:rPr lang="en-US" sz="1800" dirty="0"/>
                        <a:t>EPOC</a:t>
                      </a:r>
                      <a:endParaRPr lang="en-US" dirty="0"/>
                    </a:p>
                  </a:txBody>
                  <a:tcPr/>
                </a:tc>
                <a:tc>
                  <a:txBody>
                    <a:bodyPr/>
                    <a:lstStyle/>
                    <a:p>
                      <a:r>
                        <a:rPr lang="en-US" sz="1800" dirty="0"/>
                        <a:t>ASMA</a:t>
                      </a:r>
                      <a:endParaRPr lang="en-US" dirty="0"/>
                    </a:p>
                  </a:txBody>
                  <a:tcPr/>
                </a:tc>
                <a:tc>
                  <a:txBody>
                    <a:bodyPr/>
                    <a:lstStyle/>
                    <a:p>
                      <a:r>
                        <a:rPr lang="en-US" sz="1800" dirty="0"/>
                        <a:t>INMUSUPR</a:t>
                      </a:r>
                      <a:endParaRPr lang="en-US" dirty="0"/>
                    </a:p>
                  </a:txBody>
                  <a:tcPr/>
                </a:tc>
                <a:tc>
                  <a:txBody>
                    <a:bodyPr/>
                    <a:lstStyle/>
                    <a:p>
                      <a:r>
                        <a:rPr lang="en-US" sz="1800" dirty="0"/>
                        <a:t>OTRA_COM </a:t>
                      </a:r>
                      <a:endParaRPr lang="en-US" dirty="0"/>
                    </a:p>
                  </a:txBody>
                  <a:tcPr/>
                </a:tc>
                <a:tc>
                  <a:txBody>
                    <a:bodyPr/>
                    <a:lstStyle/>
                    <a:p>
                      <a:r>
                        <a:rPr lang="en-US" sz="1800" dirty="0"/>
                        <a:t>CARDIOVASCULAR</a:t>
                      </a:r>
                      <a:endParaRPr lang="en-US" dirty="0"/>
                    </a:p>
                  </a:txBody>
                  <a:tcPr/>
                </a:tc>
                <a:tc>
                  <a:txBody>
                    <a:bodyPr/>
                    <a:lstStyle/>
                    <a:p>
                      <a:r>
                        <a:rPr lang="en-US" sz="1800" dirty="0"/>
                        <a:t>OBESIDAD</a:t>
                      </a:r>
                      <a:endParaRPr lang="en-US" dirty="0"/>
                    </a:p>
                  </a:txBody>
                  <a:tcPr/>
                </a:tc>
                <a:tc>
                  <a:txBody>
                    <a:bodyPr/>
                    <a:lstStyle/>
                    <a:p>
                      <a:r>
                        <a:rPr lang="en-US" sz="1800" dirty="0"/>
                        <a:t>RENAL_CRONICA </a:t>
                      </a:r>
                      <a:endParaRPr lang="en-US" dirty="0"/>
                    </a:p>
                  </a:txBody>
                  <a:tcPr/>
                </a:tc>
                <a:tc>
                  <a:txBody>
                    <a:bodyPr/>
                    <a:lstStyle/>
                    <a:p>
                      <a:r>
                        <a:rPr lang="en-US" dirty="0"/>
                        <a:t>HIPERTENSION</a:t>
                      </a:r>
                    </a:p>
                  </a:txBody>
                  <a:tcPr/>
                </a:tc>
                <a:tc>
                  <a:txBody>
                    <a:bodyPr/>
                    <a:lstStyle/>
                    <a:p>
                      <a:r>
                        <a:rPr lang="en-US" sz="1800" dirty="0"/>
                        <a:t>TABAQUISMO</a:t>
                      </a:r>
                      <a:endParaRPr lang="en-US" dirty="0"/>
                    </a:p>
                  </a:txBody>
                  <a:tcPr/>
                </a:tc>
                <a:tc>
                  <a:txBody>
                    <a:bodyPr/>
                    <a:lstStyle/>
                    <a:p>
                      <a:r>
                        <a:rPr lang="en-US" sz="1800" dirty="0"/>
                        <a:t>OTRO_CASO </a:t>
                      </a:r>
                      <a:endParaRPr lang="en-US" dirty="0"/>
                    </a:p>
                  </a:txBody>
                  <a:tcPr/>
                </a:tc>
                <a:tc>
                  <a:txBody>
                    <a:bodyPr/>
                    <a:lstStyle/>
                    <a:p>
                      <a:r>
                        <a:rPr lang="en-US" sz="1800" dirty="0"/>
                        <a:t>FECHA_DEF </a:t>
                      </a:r>
                      <a:endParaRPr lang="en-US" dirty="0"/>
                    </a:p>
                  </a:txBody>
                  <a:tcPr>
                    <a:solidFill>
                      <a:schemeClr val="accent2">
                        <a:lumMod val="50000"/>
                      </a:schemeClr>
                    </a:solidFill>
                  </a:tcPr>
                </a:tc>
                <a:extLst>
                  <a:ext uri="{0D108BD9-81ED-4DB2-BD59-A6C34878D82A}">
                    <a16:rowId xmlns:a16="http://schemas.microsoft.com/office/drawing/2014/main" val="2463015453"/>
                  </a:ext>
                </a:extLst>
              </a:tr>
              <a:tr h="373304">
                <a:tc>
                  <a:txBody>
                    <a:bodyPr/>
                    <a:lstStyle/>
                    <a:p>
                      <a:r>
                        <a:rPr lang="en-US" dirty="0"/>
                        <a:t>2</a:t>
                      </a:r>
                    </a:p>
                  </a:txBody>
                  <a:tcPr/>
                </a:tc>
                <a:tc>
                  <a:txBody>
                    <a:bodyPr/>
                    <a:lstStyle/>
                    <a:p>
                      <a:r>
                        <a:rPr lang="en-US" dirty="0"/>
                        <a:t>119</a:t>
                      </a:r>
                    </a:p>
                  </a:txBody>
                  <a:tcPr/>
                </a:tc>
                <a:tc>
                  <a:txBody>
                    <a:bodyPr/>
                    <a:lstStyle/>
                    <a:p>
                      <a:r>
                        <a:rPr lang="en-US" dirty="0"/>
                        <a:t>4</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2</a:t>
                      </a:r>
                    </a:p>
                  </a:txBody>
                  <a:tcPr>
                    <a:solidFill>
                      <a:schemeClr val="accent2">
                        <a:lumMod val="20000"/>
                        <a:lumOff val="80000"/>
                      </a:schemeClr>
                    </a:solidFill>
                  </a:tcPr>
                </a:tc>
                <a:extLst>
                  <a:ext uri="{0D108BD9-81ED-4DB2-BD59-A6C34878D82A}">
                    <a16:rowId xmlns:a16="http://schemas.microsoft.com/office/drawing/2014/main" val="584219695"/>
                  </a:ext>
                </a:extLst>
              </a:tr>
            </a:tbl>
          </a:graphicData>
        </a:graphic>
      </p:graphicFrame>
      <p:sp>
        <p:nvSpPr>
          <p:cNvPr id="16" name="TextBox 15">
            <a:extLst>
              <a:ext uri="{FF2B5EF4-FFF2-40B4-BE49-F238E27FC236}">
                <a16:creationId xmlns:a16="http://schemas.microsoft.com/office/drawing/2014/main" id="{0156E84F-A562-454D-BAF8-995553A60078}"/>
              </a:ext>
            </a:extLst>
          </p:cNvPr>
          <p:cNvSpPr txBox="1"/>
          <p:nvPr/>
        </p:nvSpPr>
        <p:spPr>
          <a:xfrm>
            <a:off x="498833" y="4298180"/>
            <a:ext cx="8059380" cy="369332"/>
          </a:xfrm>
          <a:prstGeom prst="rect">
            <a:avLst/>
          </a:prstGeom>
          <a:noFill/>
        </p:spPr>
        <p:txBody>
          <a:bodyPr wrap="square" rtlCol="0">
            <a:spAutoFit/>
          </a:bodyPr>
          <a:lstStyle/>
          <a:p>
            <a:r>
              <a:rPr lang="en-US" dirty="0"/>
              <a:t>After transformation for FECHA_DEF and replacing  unknown values (97/98/99):</a:t>
            </a:r>
          </a:p>
        </p:txBody>
      </p:sp>
    </p:spTree>
    <p:extLst>
      <p:ext uri="{BB962C8B-B14F-4D97-AF65-F5344CB8AC3E}">
        <p14:creationId xmlns:p14="http://schemas.microsoft.com/office/powerpoint/2010/main" val="1798739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FE913F1-9DE8-E648-A8D5-1492BC289958}"/>
              </a:ext>
            </a:extLst>
          </p:cNvPr>
          <p:cNvSpPr>
            <a:spLocks noGrp="1"/>
          </p:cNvSpPr>
          <p:nvPr>
            <p:ph type="title"/>
          </p:nvPr>
        </p:nvSpPr>
        <p:spPr>
          <a:xfrm>
            <a:off x="1057868" y="169164"/>
            <a:ext cx="10168128" cy="1179576"/>
          </a:xfrm>
        </p:spPr>
        <p:txBody>
          <a:bodyPr>
            <a:normAutofit/>
          </a:bodyPr>
          <a:lstStyle/>
          <a:p>
            <a:r>
              <a:rPr lang="en-US" sz="4000" dirty="0"/>
              <a:t>Checking missing values in key features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 name="Table 4">
            <a:extLst>
              <a:ext uri="{FF2B5EF4-FFF2-40B4-BE49-F238E27FC236}">
                <a16:creationId xmlns:a16="http://schemas.microsoft.com/office/drawing/2014/main" id="{10293FBA-9535-944E-ACCE-20BDFCAFC66E}"/>
              </a:ext>
            </a:extLst>
          </p:cNvPr>
          <p:cNvGraphicFramePr>
            <a:graphicFrameLocks noGrp="1"/>
          </p:cNvGraphicFramePr>
          <p:nvPr>
            <p:extLst>
              <p:ext uri="{D42A27DB-BD31-4B8C-83A1-F6EECF244321}">
                <p14:modId xmlns:p14="http://schemas.microsoft.com/office/powerpoint/2010/main" val="693012969"/>
              </p:ext>
            </p:extLst>
          </p:nvPr>
        </p:nvGraphicFramePr>
        <p:xfrm>
          <a:off x="314325" y="2526345"/>
          <a:ext cx="11272845" cy="1828800"/>
        </p:xfrm>
        <a:graphic>
          <a:graphicData uri="http://schemas.openxmlformats.org/drawingml/2006/table">
            <a:tbl>
              <a:tblPr firstRow="1" bandRow="1">
                <a:tableStyleId>{21E4AEA4-8DFA-4A89-87EB-49C32662AFE0}</a:tableStyleId>
              </a:tblPr>
              <a:tblGrid>
                <a:gridCol w="751523">
                  <a:extLst>
                    <a:ext uri="{9D8B030D-6E8A-4147-A177-3AD203B41FA5}">
                      <a16:colId xmlns:a16="http://schemas.microsoft.com/office/drawing/2014/main" val="1913085567"/>
                    </a:ext>
                  </a:extLst>
                </a:gridCol>
                <a:gridCol w="751523">
                  <a:extLst>
                    <a:ext uri="{9D8B030D-6E8A-4147-A177-3AD203B41FA5}">
                      <a16:colId xmlns:a16="http://schemas.microsoft.com/office/drawing/2014/main" val="2817064287"/>
                    </a:ext>
                  </a:extLst>
                </a:gridCol>
                <a:gridCol w="751523">
                  <a:extLst>
                    <a:ext uri="{9D8B030D-6E8A-4147-A177-3AD203B41FA5}">
                      <a16:colId xmlns:a16="http://schemas.microsoft.com/office/drawing/2014/main" val="928020577"/>
                    </a:ext>
                  </a:extLst>
                </a:gridCol>
                <a:gridCol w="751523">
                  <a:extLst>
                    <a:ext uri="{9D8B030D-6E8A-4147-A177-3AD203B41FA5}">
                      <a16:colId xmlns:a16="http://schemas.microsoft.com/office/drawing/2014/main" val="1793626624"/>
                    </a:ext>
                  </a:extLst>
                </a:gridCol>
                <a:gridCol w="751523">
                  <a:extLst>
                    <a:ext uri="{9D8B030D-6E8A-4147-A177-3AD203B41FA5}">
                      <a16:colId xmlns:a16="http://schemas.microsoft.com/office/drawing/2014/main" val="657256641"/>
                    </a:ext>
                  </a:extLst>
                </a:gridCol>
                <a:gridCol w="751523">
                  <a:extLst>
                    <a:ext uri="{9D8B030D-6E8A-4147-A177-3AD203B41FA5}">
                      <a16:colId xmlns:a16="http://schemas.microsoft.com/office/drawing/2014/main" val="3049313958"/>
                    </a:ext>
                  </a:extLst>
                </a:gridCol>
                <a:gridCol w="751523">
                  <a:extLst>
                    <a:ext uri="{9D8B030D-6E8A-4147-A177-3AD203B41FA5}">
                      <a16:colId xmlns:a16="http://schemas.microsoft.com/office/drawing/2014/main" val="2827711039"/>
                    </a:ext>
                  </a:extLst>
                </a:gridCol>
                <a:gridCol w="751523">
                  <a:extLst>
                    <a:ext uri="{9D8B030D-6E8A-4147-A177-3AD203B41FA5}">
                      <a16:colId xmlns:a16="http://schemas.microsoft.com/office/drawing/2014/main" val="3067150126"/>
                    </a:ext>
                  </a:extLst>
                </a:gridCol>
                <a:gridCol w="751523">
                  <a:extLst>
                    <a:ext uri="{9D8B030D-6E8A-4147-A177-3AD203B41FA5}">
                      <a16:colId xmlns:a16="http://schemas.microsoft.com/office/drawing/2014/main" val="1513256077"/>
                    </a:ext>
                  </a:extLst>
                </a:gridCol>
                <a:gridCol w="751523">
                  <a:extLst>
                    <a:ext uri="{9D8B030D-6E8A-4147-A177-3AD203B41FA5}">
                      <a16:colId xmlns:a16="http://schemas.microsoft.com/office/drawing/2014/main" val="3840571843"/>
                    </a:ext>
                  </a:extLst>
                </a:gridCol>
                <a:gridCol w="751523">
                  <a:extLst>
                    <a:ext uri="{9D8B030D-6E8A-4147-A177-3AD203B41FA5}">
                      <a16:colId xmlns:a16="http://schemas.microsoft.com/office/drawing/2014/main" val="3598407316"/>
                    </a:ext>
                  </a:extLst>
                </a:gridCol>
                <a:gridCol w="751523">
                  <a:extLst>
                    <a:ext uri="{9D8B030D-6E8A-4147-A177-3AD203B41FA5}">
                      <a16:colId xmlns:a16="http://schemas.microsoft.com/office/drawing/2014/main" val="362629604"/>
                    </a:ext>
                  </a:extLst>
                </a:gridCol>
                <a:gridCol w="751523">
                  <a:extLst>
                    <a:ext uri="{9D8B030D-6E8A-4147-A177-3AD203B41FA5}">
                      <a16:colId xmlns:a16="http://schemas.microsoft.com/office/drawing/2014/main" val="2594954805"/>
                    </a:ext>
                  </a:extLst>
                </a:gridCol>
                <a:gridCol w="751523">
                  <a:extLst>
                    <a:ext uri="{9D8B030D-6E8A-4147-A177-3AD203B41FA5}">
                      <a16:colId xmlns:a16="http://schemas.microsoft.com/office/drawing/2014/main" val="2590054594"/>
                    </a:ext>
                  </a:extLst>
                </a:gridCol>
                <a:gridCol w="751523">
                  <a:extLst>
                    <a:ext uri="{9D8B030D-6E8A-4147-A177-3AD203B41FA5}">
                      <a16:colId xmlns:a16="http://schemas.microsoft.com/office/drawing/2014/main" val="808596226"/>
                    </a:ext>
                  </a:extLst>
                </a:gridCol>
              </a:tblGrid>
              <a:tr h="791037">
                <a:tc>
                  <a:txBody>
                    <a:bodyPr/>
                    <a:lstStyle/>
                    <a:p>
                      <a:r>
                        <a:rPr lang="en-US" sz="1800" dirty="0"/>
                        <a:t>SEXO</a:t>
                      </a:r>
                      <a:endParaRPr lang="en-US" dirty="0"/>
                    </a:p>
                  </a:txBody>
                  <a:tcPr/>
                </a:tc>
                <a:tc>
                  <a:txBody>
                    <a:bodyPr/>
                    <a:lstStyle/>
                    <a:p>
                      <a:r>
                        <a:rPr lang="en-US" sz="1800" dirty="0"/>
                        <a:t>EDAD</a:t>
                      </a:r>
                      <a:endParaRPr lang="en-US" dirty="0"/>
                    </a:p>
                  </a:txBody>
                  <a:tcPr/>
                </a:tc>
                <a:tc>
                  <a:txBody>
                    <a:bodyPr/>
                    <a:lstStyle/>
                    <a:p>
                      <a:r>
                        <a:rPr lang="en-US" sz="1800" dirty="0"/>
                        <a:t>EMBARAZO</a:t>
                      </a:r>
                      <a:endParaRPr lang="en-US" dirty="0"/>
                    </a:p>
                  </a:txBody>
                  <a:tcPr/>
                </a:tc>
                <a:tc>
                  <a:txBody>
                    <a:bodyPr/>
                    <a:lstStyle/>
                    <a:p>
                      <a:r>
                        <a:rPr lang="en-US" sz="1800" dirty="0"/>
                        <a:t>DIABETES</a:t>
                      </a:r>
                      <a:endParaRPr lang="en-US" dirty="0"/>
                    </a:p>
                  </a:txBody>
                  <a:tcPr/>
                </a:tc>
                <a:tc>
                  <a:txBody>
                    <a:bodyPr/>
                    <a:lstStyle/>
                    <a:p>
                      <a:r>
                        <a:rPr lang="en-US" sz="1800" dirty="0"/>
                        <a:t>EPOC</a:t>
                      </a:r>
                      <a:endParaRPr lang="en-US" dirty="0"/>
                    </a:p>
                  </a:txBody>
                  <a:tcPr/>
                </a:tc>
                <a:tc>
                  <a:txBody>
                    <a:bodyPr/>
                    <a:lstStyle/>
                    <a:p>
                      <a:r>
                        <a:rPr lang="en-US" sz="1800" dirty="0"/>
                        <a:t>ASMA</a:t>
                      </a:r>
                      <a:endParaRPr lang="en-US" dirty="0"/>
                    </a:p>
                  </a:txBody>
                  <a:tcPr/>
                </a:tc>
                <a:tc>
                  <a:txBody>
                    <a:bodyPr/>
                    <a:lstStyle/>
                    <a:p>
                      <a:r>
                        <a:rPr lang="en-US" sz="1800" dirty="0"/>
                        <a:t>INMUSUPR</a:t>
                      </a:r>
                      <a:endParaRPr lang="en-US" dirty="0"/>
                    </a:p>
                  </a:txBody>
                  <a:tcPr/>
                </a:tc>
                <a:tc>
                  <a:txBody>
                    <a:bodyPr/>
                    <a:lstStyle/>
                    <a:p>
                      <a:r>
                        <a:rPr lang="en-US" sz="1800" dirty="0"/>
                        <a:t>OTRA_COM </a:t>
                      </a:r>
                      <a:endParaRPr lang="en-US" dirty="0"/>
                    </a:p>
                  </a:txBody>
                  <a:tcPr/>
                </a:tc>
                <a:tc>
                  <a:txBody>
                    <a:bodyPr/>
                    <a:lstStyle/>
                    <a:p>
                      <a:r>
                        <a:rPr lang="en-US" sz="1800" dirty="0"/>
                        <a:t>CARDIOVASCULAR</a:t>
                      </a:r>
                      <a:endParaRPr lang="en-US" dirty="0"/>
                    </a:p>
                  </a:txBody>
                  <a:tcPr/>
                </a:tc>
                <a:tc>
                  <a:txBody>
                    <a:bodyPr/>
                    <a:lstStyle/>
                    <a:p>
                      <a:r>
                        <a:rPr lang="en-US" sz="1800" dirty="0"/>
                        <a:t>OBESIDAD</a:t>
                      </a:r>
                      <a:endParaRPr lang="en-US" dirty="0"/>
                    </a:p>
                  </a:txBody>
                  <a:tcPr/>
                </a:tc>
                <a:tc>
                  <a:txBody>
                    <a:bodyPr/>
                    <a:lstStyle/>
                    <a:p>
                      <a:r>
                        <a:rPr lang="en-US" sz="1800" dirty="0"/>
                        <a:t>RENAL_CRONICA </a:t>
                      </a:r>
                      <a:endParaRPr lang="en-US" dirty="0"/>
                    </a:p>
                  </a:txBody>
                  <a:tcPr/>
                </a:tc>
                <a:tc>
                  <a:txBody>
                    <a:bodyPr/>
                    <a:lstStyle/>
                    <a:p>
                      <a:r>
                        <a:rPr lang="en-US" sz="1800" dirty="0"/>
                        <a:t>TABAQUISMO</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HIPERTENSION</a:t>
                      </a:r>
                    </a:p>
                    <a:p>
                      <a:endParaRPr lang="en-US" dirty="0"/>
                    </a:p>
                  </a:txBody>
                  <a:tcPr/>
                </a:tc>
                <a:tc>
                  <a:txBody>
                    <a:bodyPr/>
                    <a:lstStyle/>
                    <a:p>
                      <a:r>
                        <a:rPr lang="en-US" sz="1800" dirty="0"/>
                        <a:t>OTRO_CASO </a:t>
                      </a:r>
                      <a:endParaRPr lang="en-US" dirty="0"/>
                    </a:p>
                  </a:txBody>
                  <a:tcPr/>
                </a:tc>
                <a:tc>
                  <a:txBody>
                    <a:bodyPr/>
                    <a:lstStyle/>
                    <a:p>
                      <a:r>
                        <a:rPr lang="en-US" sz="1800" dirty="0"/>
                        <a:t>FECHA_DEF </a:t>
                      </a:r>
                      <a:endParaRPr lang="en-US" dirty="0"/>
                    </a:p>
                  </a:txBody>
                  <a:tcPr>
                    <a:solidFill>
                      <a:schemeClr val="accent2">
                        <a:lumMod val="50000"/>
                      </a:schemeClr>
                    </a:solidFill>
                  </a:tcPr>
                </a:tc>
                <a:extLst>
                  <a:ext uri="{0D108BD9-81ED-4DB2-BD59-A6C34878D82A}">
                    <a16:rowId xmlns:a16="http://schemas.microsoft.com/office/drawing/2014/main" val="2463015453"/>
                  </a:ext>
                </a:extLst>
              </a:tr>
              <a:tr h="425943">
                <a:tc>
                  <a:txBody>
                    <a:bodyPr/>
                    <a:lstStyle/>
                    <a:p>
                      <a:r>
                        <a:rPr lang="en-US" dirty="0"/>
                        <a:t>0</a:t>
                      </a:r>
                    </a:p>
                  </a:txBody>
                  <a:tcPr/>
                </a:tc>
                <a:tc>
                  <a:txBody>
                    <a:bodyPr/>
                    <a:lstStyle/>
                    <a:p>
                      <a:r>
                        <a:rPr lang="en-US" dirty="0"/>
                        <a:t>484</a:t>
                      </a:r>
                    </a:p>
                  </a:txBody>
                  <a:tcPr/>
                </a:tc>
                <a:tc>
                  <a:txBody>
                    <a:bodyPr/>
                    <a:lstStyle/>
                    <a:p>
                      <a:r>
                        <a:rPr lang="en-US" dirty="0"/>
                        <a:t>792829</a:t>
                      </a:r>
                    </a:p>
                  </a:txBody>
                  <a:tcPr/>
                </a:tc>
                <a:tc>
                  <a:txBody>
                    <a:bodyPr/>
                    <a:lstStyle/>
                    <a:p>
                      <a:r>
                        <a:rPr lang="en-US" dirty="0"/>
                        <a:t>4840</a:t>
                      </a:r>
                    </a:p>
                  </a:txBody>
                  <a:tcPr/>
                </a:tc>
                <a:tc>
                  <a:txBody>
                    <a:bodyPr/>
                    <a:lstStyle/>
                    <a:p>
                      <a:r>
                        <a:rPr lang="en-US" dirty="0"/>
                        <a:t>4299</a:t>
                      </a:r>
                    </a:p>
                  </a:txBody>
                  <a:tcPr/>
                </a:tc>
                <a:tc>
                  <a:txBody>
                    <a:bodyPr/>
                    <a:lstStyle/>
                    <a:p>
                      <a:r>
                        <a:rPr lang="en-US" dirty="0"/>
                        <a:t>4294</a:t>
                      </a:r>
                    </a:p>
                  </a:txBody>
                  <a:tcPr/>
                </a:tc>
                <a:tc>
                  <a:txBody>
                    <a:bodyPr/>
                    <a:lstStyle/>
                    <a:p>
                      <a:r>
                        <a:rPr lang="en-US" dirty="0"/>
                        <a:t>4593</a:t>
                      </a:r>
                    </a:p>
                  </a:txBody>
                  <a:tcPr/>
                </a:tc>
                <a:tc>
                  <a:txBody>
                    <a:bodyPr/>
                    <a:lstStyle/>
                    <a:p>
                      <a:r>
                        <a:rPr lang="en-US" dirty="0"/>
                        <a:t>6853</a:t>
                      </a:r>
                    </a:p>
                  </a:txBody>
                  <a:tcPr/>
                </a:tc>
                <a:tc>
                  <a:txBody>
                    <a:bodyPr/>
                    <a:lstStyle/>
                    <a:p>
                      <a:r>
                        <a:rPr lang="en-US" dirty="0"/>
                        <a:t>4372</a:t>
                      </a:r>
                    </a:p>
                  </a:txBody>
                  <a:tcPr/>
                </a:tc>
                <a:tc>
                  <a:txBody>
                    <a:bodyPr/>
                    <a:lstStyle/>
                    <a:p>
                      <a:r>
                        <a:rPr lang="en-US" dirty="0"/>
                        <a:t>4276</a:t>
                      </a:r>
                    </a:p>
                  </a:txBody>
                  <a:tcPr/>
                </a:tc>
                <a:tc>
                  <a:txBody>
                    <a:bodyPr/>
                    <a:lstStyle/>
                    <a:p>
                      <a:r>
                        <a:rPr lang="en-US" dirty="0"/>
                        <a:t>4284</a:t>
                      </a:r>
                    </a:p>
                  </a:txBody>
                  <a:tcPr/>
                </a:tc>
                <a:tc>
                  <a:txBody>
                    <a:bodyPr/>
                    <a:lstStyle/>
                    <a:p>
                      <a:r>
                        <a:rPr lang="en-US" dirty="0"/>
                        <a:t>4751</a:t>
                      </a:r>
                    </a:p>
                  </a:txBody>
                  <a:tcPr/>
                </a:tc>
                <a:tc>
                  <a:txBody>
                    <a:bodyPr/>
                    <a:lstStyle/>
                    <a:p>
                      <a:r>
                        <a:rPr lang="en-US" dirty="0"/>
                        <a:t>4497</a:t>
                      </a:r>
                    </a:p>
                  </a:txBody>
                  <a:tcPr/>
                </a:tc>
                <a:tc>
                  <a:txBody>
                    <a:bodyPr/>
                    <a:lstStyle/>
                    <a:p>
                      <a:r>
                        <a:rPr lang="en-US" dirty="0"/>
                        <a:t>213415</a:t>
                      </a:r>
                    </a:p>
                  </a:txBody>
                  <a:tcPr/>
                </a:tc>
                <a:tc>
                  <a:txBody>
                    <a:bodyPr/>
                    <a:lstStyle/>
                    <a:p>
                      <a:r>
                        <a:rPr lang="en-US" dirty="0"/>
                        <a:t>0</a:t>
                      </a:r>
                    </a:p>
                  </a:txBody>
                  <a:tcPr/>
                </a:tc>
                <a:extLst>
                  <a:ext uri="{0D108BD9-81ED-4DB2-BD59-A6C34878D82A}">
                    <a16:rowId xmlns:a16="http://schemas.microsoft.com/office/drawing/2014/main" val="584219695"/>
                  </a:ext>
                </a:extLst>
              </a:tr>
            </a:tbl>
          </a:graphicData>
        </a:graphic>
      </p:graphicFrame>
      <p:sp>
        <p:nvSpPr>
          <p:cNvPr id="9" name="TextBox 8">
            <a:extLst>
              <a:ext uri="{FF2B5EF4-FFF2-40B4-BE49-F238E27FC236}">
                <a16:creationId xmlns:a16="http://schemas.microsoft.com/office/drawing/2014/main" id="{C60F0817-BCDA-8142-BBC3-92B4DEDDF152}"/>
              </a:ext>
            </a:extLst>
          </p:cNvPr>
          <p:cNvSpPr txBox="1"/>
          <p:nvPr/>
        </p:nvSpPr>
        <p:spPr>
          <a:xfrm>
            <a:off x="314325" y="4678018"/>
            <a:ext cx="11087100" cy="1477328"/>
          </a:xfrm>
          <a:prstGeom prst="rect">
            <a:avLst/>
          </a:prstGeom>
          <a:noFill/>
          <a:ln>
            <a:solidFill>
              <a:srgbClr val="C00000"/>
            </a:solidFill>
          </a:ln>
        </p:spPr>
        <p:txBody>
          <a:bodyPr wrap="square" rtlCol="0">
            <a:spAutoFit/>
          </a:bodyPr>
          <a:lstStyle/>
          <a:p>
            <a:r>
              <a:rPr lang="en-US" dirty="0"/>
              <a:t>Key Data Challenges and Adaptation:</a:t>
            </a:r>
          </a:p>
          <a:p>
            <a:pPr marL="285750" indent="-285750">
              <a:buFont typeface="Arial" panose="020B0604020202020204" pitchFamily="34" charset="0"/>
              <a:buChar char="•"/>
            </a:pPr>
            <a:r>
              <a:rPr lang="en-US" dirty="0"/>
              <a:t> EMBARAZO (Pregnancy) and OTRO_CASO (Other Causes) have a huge number of missing values and will not add too much value. </a:t>
            </a:r>
          </a:p>
          <a:p>
            <a:pPr marL="285750" indent="-285750">
              <a:buFont typeface="Arial" panose="020B0604020202020204" pitchFamily="34" charset="0"/>
              <a:buChar char="•"/>
            </a:pPr>
            <a:r>
              <a:rPr lang="en-US" dirty="0"/>
              <a:t>The feature we are predicting  has no missing values which will help improve our model. </a:t>
            </a:r>
          </a:p>
          <a:p>
            <a:pPr marL="285750" indent="-285750">
              <a:buFont typeface="Arial" panose="020B0604020202020204" pitchFamily="34" charset="0"/>
              <a:buChar char="•"/>
            </a:pPr>
            <a:r>
              <a:rPr lang="en-US" dirty="0"/>
              <a:t>Age (EDAD) has several missing values and since it’s a key feature we will replace those with mean value</a:t>
            </a:r>
          </a:p>
        </p:txBody>
      </p:sp>
    </p:spTree>
    <p:extLst>
      <p:ext uri="{BB962C8B-B14F-4D97-AF65-F5344CB8AC3E}">
        <p14:creationId xmlns:p14="http://schemas.microsoft.com/office/powerpoint/2010/main" val="1345102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FE913F1-9DE8-E648-A8D5-1492BC289958}"/>
              </a:ext>
            </a:extLst>
          </p:cNvPr>
          <p:cNvSpPr>
            <a:spLocks noGrp="1"/>
          </p:cNvSpPr>
          <p:nvPr>
            <p:ph type="title"/>
          </p:nvPr>
        </p:nvSpPr>
        <p:spPr>
          <a:xfrm>
            <a:off x="1057868" y="169164"/>
            <a:ext cx="10168128" cy="1179576"/>
          </a:xfrm>
        </p:spPr>
        <p:txBody>
          <a:bodyPr>
            <a:normAutofit/>
          </a:bodyPr>
          <a:lstStyle/>
          <a:p>
            <a:r>
              <a:rPr lang="en-US" sz="4000" dirty="0"/>
              <a:t>Categorizing age values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 name="TextBox 8">
            <a:extLst>
              <a:ext uri="{FF2B5EF4-FFF2-40B4-BE49-F238E27FC236}">
                <a16:creationId xmlns:a16="http://schemas.microsoft.com/office/drawing/2014/main" id="{C60F0817-BCDA-8142-BBC3-92B4DEDDF152}"/>
              </a:ext>
            </a:extLst>
          </p:cNvPr>
          <p:cNvSpPr txBox="1"/>
          <p:nvPr/>
        </p:nvSpPr>
        <p:spPr>
          <a:xfrm>
            <a:off x="285750" y="5211508"/>
            <a:ext cx="11087100" cy="1477328"/>
          </a:xfrm>
          <a:prstGeom prst="rect">
            <a:avLst/>
          </a:prstGeom>
          <a:noFill/>
          <a:ln>
            <a:solidFill>
              <a:srgbClr val="C00000"/>
            </a:solidFill>
          </a:ln>
        </p:spPr>
        <p:txBody>
          <a:bodyPr wrap="square" rtlCol="0">
            <a:spAutoFit/>
          </a:bodyPr>
          <a:lstStyle/>
          <a:p>
            <a:r>
              <a:rPr lang="en-US" dirty="0"/>
              <a:t>Key Data Challenges and Adaptation:</a:t>
            </a:r>
          </a:p>
          <a:p>
            <a:pPr marL="285750" indent="-285750">
              <a:buFont typeface="Arial" panose="020B0604020202020204" pitchFamily="34" charset="0"/>
              <a:buChar char="•"/>
            </a:pPr>
            <a:r>
              <a:rPr lang="en-US" dirty="0">
                <a:latin typeface="+mj-lt"/>
              </a:rPr>
              <a:t>Applying a mean value for missing age values and grouping them we were able improve model accuracy. Here is the list of values after this step – </a:t>
            </a:r>
          </a:p>
          <a:p>
            <a:pPr marL="285750" indent="-285750">
              <a:buFont typeface="Arial" panose="020B0604020202020204" pitchFamily="34" charset="0"/>
              <a:buChar char="•"/>
            </a:pPr>
            <a:r>
              <a:rPr lang="en-US" dirty="0">
                <a:latin typeface="+mj-lt"/>
              </a:rPr>
              <a:t>$AGEGROUP</a:t>
            </a:r>
          </a:p>
          <a:p>
            <a:pPr marL="285750" indent="-285750">
              <a:buFont typeface="Arial" panose="020B0604020202020204" pitchFamily="34" charset="0"/>
              <a:buChar char="•"/>
            </a:pPr>
            <a:r>
              <a:rPr lang="en-US" dirty="0">
                <a:latin typeface="+mj-lt"/>
              </a:rPr>
              <a:t> [1]  3  1  6  8  2  4  5  7  9 11 10</a:t>
            </a:r>
          </a:p>
        </p:txBody>
      </p:sp>
      <p:sp>
        <p:nvSpPr>
          <p:cNvPr id="5" name="Rectangle 4">
            <a:extLst>
              <a:ext uri="{FF2B5EF4-FFF2-40B4-BE49-F238E27FC236}">
                <a16:creationId xmlns:a16="http://schemas.microsoft.com/office/drawing/2014/main" id="{87108B34-342B-F540-AE3D-50527CB48060}"/>
              </a:ext>
            </a:extLst>
          </p:cNvPr>
          <p:cNvSpPr/>
          <p:nvPr/>
        </p:nvSpPr>
        <p:spPr>
          <a:xfrm>
            <a:off x="626850" y="2026468"/>
            <a:ext cx="9874462" cy="3293209"/>
          </a:xfrm>
          <a:prstGeom prst="rect">
            <a:avLst/>
          </a:prstGeom>
        </p:spPr>
        <p:txBody>
          <a:bodyPr wrap="square">
            <a:spAutoFit/>
          </a:bodyPr>
          <a:lstStyle/>
          <a:p>
            <a:r>
              <a:rPr lang="en-US" sz="1600" dirty="0" err="1">
                <a:latin typeface="+mj-lt"/>
              </a:rPr>
              <a:t>trainingdataSubset</a:t>
            </a:r>
            <a:r>
              <a:rPr lang="en-US" sz="1600" dirty="0">
                <a:latin typeface="+mj-lt"/>
              </a:rPr>
              <a:t> &lt;- </a:t>
            </a:r>
            <a:r>
              <a:rPr lang="en-US" sz="1600" dirty="0" err="1">
                <a:latin typeface="+mj-lt"/>
              </a:rPr>
              <a:t>trainingdataSubset</a:t>
            </a:r>
            <a:r>
              <a:rPr lang="en-US" sz="1600" dirty="0">
                <a:latin typeface="+mj-lt"/>
              </a:rPr>
              <a:t> %&gt;% mutate(AGEGROUP = </a:t>
            </a:r>
            <a:r>
              <a:rPr lang="en-US" sz="1600" dirty="0" err="1">
                <a:latin typeface="+mj-lt"/>
              </a:rPr>
              <a:t>case_when</a:t>
            </a:r>
            <a:r>
              <a:rPr lang="en-US" sz="1600" dirty="0">
                <a:latin typeface="+mj-lt"/>
              </a:rPr>
              <a:t>(</a:t>
            </a:r>
          </a:p>
          <a:p>
            <a:r>
              <a:rPr lang="en-US" sz="1600" dirty="0">
                <a:latin typeface="+mj-lt"/>
              </a:rPr>
              <a:t>                                             EDAD &gt;= 111 &amp; EDAD &lt;= 120 ~ 11,</a:t>
            </a:r>
          </a:p>
          <a:p>
            <a:r>
              <a:rPr lang="en-US" sz="1600" dirty="0">
                <a:latin typeface="+mj-lt"/>
              </a:rPr>
              <a:t>                                             EDAD &gt;= 100 &amp; EDAD &lt;= 110 ~ 11,</a:t>
            </a:r>
          </a:p>
          <a:p>
            <a:r>
              <a:rPr lang="en-US" sz="1600" dirty="0">
                <a:latin typeface="+mj-lt"/>
              </a:rPr>
              <a:t>                                             EDAD &gt;= 91  &amp; EDAD &lt;= 100 ~ 10,</a:t>
            </a:r>
          </a:p>
          <a:p>
            <a:r>
              <a:rPr lang="en-US" sz="1600" dirty="0">
                <a:latin typeface="+mj-lt"/>
              </a:rPr>
              <a:t>                                             EDAD &gt;= 81  &amp; EDAD &lt;= 90 ~ 9,</a:t>
            </a:r>
          </a:p>
          <a:p>
            <a:r>
              <a:rPr lang="en-US" sz="1600" dirty="0">
                <a:latin typeface="+mj-lt"/>
              </a:rPr>
              <a:t>                                             EDAD &gt;= 71  &amp; EDAD &lt;= 80 ~ 8,</a:t>
            </a:r>
          </a:p>
          <a:p>
            <a:r>
              <a:rPr lang="en-US" sz="1600" dirty="0">
                <a:latin typeface="+mj-lt"/>
              </a:rPr>
              <a:t>                                             EDAD &gt;= 61  &amp; EDAD &lt;= 70 ~ 7,</a:t>
            </a:r>
          </a:p>
          <a:p>
            <a:r>
              <a:rPr lang="en-US" sz="1600" dirty="0">
                <a:latin typeface="+mj-lt"/>
              </a:rPr>
              <a:t>                                             EDAD &gt;= 51  &amp; EDAD &lt;= 60 ~ 6,</a:t>
            </a:r>
          </a:p>
          <a:p>
            <a:r>
              <a:rPr lang="en-US" sz="1600" dirty="0">
                <a:latin typeface="+mj-lt"/>
              </a:rPr>
              <a:t>                                             EDAD &gt;= 41  &amp; EDAD &lt;= 50 ~ 5,</a:t>
            </a:r>
          </a:p>
          <a:p>
            <a:r>
              <a:rPr lang="en-US" sz="1600" dirty="0">
                <a:latin typeface="+mj-lt"/>
              </a:rPr>
              <a:t>                                             EDAD &gt;= 31  &amp; EDAD &lt;= 40 ~ 4,</a:t>
            </a:r>
          </a:p>
          <a:p>
            <a:r>
              <a:rPr lang="en-US" sz="1600" dirty="0">
                <a:latin typeface="+mj-lt"/>
              </a:rPr>
              <a:t>                                             EDAD &gt;= 21  &amp; EDAD &lt;= 30 ~ 3,</a:t>
            </a:r>
          </a:p>
          <a:p>
            <a:r>
              <a:rPr lang="en-US" sz="1600" dirty="0">
                <a:latin typeface="+mj-lt"/>
              </a:rPr>
              <a:t>                                             EDAD &gt;= 11  &amp; EDAD &lt;= 20 ~ 2,</a:t>
            </a:r>
          </a:p>
          <a:p>
            <a:r>
              <a:rPr lang="en-US" sz="1600" dirty="0">
                <a:latin typeface="+mj-lt"/>
              </a:rPr>
              <a:t>                                             EDAD &gt;= 0  &amp;  EDAD &lt;= 10 ~ 1)) # end function</a:t>
            </a:r>
          </a:p>
        </p:txBody>
      </p:sp>
    </p:spTree>
    <p:extLst>
      <p:ext uri="{BB962C8B-B14F-4D97-AF65-F5344CB8AC3E}">
        <p14:creationId xmlns:p14="http://schemas.microsoft.com/office/powerpoint/2010/main" val="133818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395AC6B-0871-BE4F-A20D-4B99FF2634B1}"/>
              </a:ext>
            </a:extLst>
          </p:cNvPr>
          <p:cNvSpPr>
            <a:spLocks noGrp="1"/>
          </p:cNvSpPr>
          <p:nvPr>
            <p:ph type="title"/>
          </p:nvPr>
        </p:nvSpPr>
        <p:spPr>
          <a:xfrm>
            <a:off x="814392" y="705430"/>
            <a:ext cx="3410712" cy="687522"/>
          </a:xfrm>
        </p:spPr>
        <p:txBody>
          <a:bodyPr>
            <a:normAutofit/>
          </a:bodyPr>
          <a:lstStyle/>
          <a:p>
            <a:r>
              <a:rPr lang="en-US" sz="2800" dirty="0"/>
              <a:t>Abstract</a:t>
            </a:r>
          </a:p>
        </p:txBody>
      </p:sp>
      <p:sp>
        <p:nvSpPr>
          <p:cNvPr id="75" name="Rectangle 74">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ABE9ED40-692F-E64D-BAC1-F1F1C0B46EC4}"/>
              </a:ext>
            </a:extLst>
          </p:cNvPr>
          <p:cNvPicPr>
            <a:picLocks noChangeAspect="1"/>
          </p:cNvPicPr>
          <p:nvPr/>
        </p:nvPicPr>
        <p:blipFill>
          <a:blip r:embed="rId2"/>
          <a:stretch>
            <a:fillRect/>
          </a:stretch>
        </p:blipFill>
        <p:spPr>
          <a:xfrm>
            <a:off x="554117" y="1852887"/>
            <a:ext cx="3975100" cy="342900"/>
          </a:xfrm>
          <a:prstGeom prst="rect">
            <a:avLst/>
          </a:prstGeom>
        </p:spPr>
      </p:pic>
      <p:sp>
        <p:nvSpPr>
          <p:cNvPr id="3" name="Content Placeholder 2">
            <a:extLst>
              <a:ext uri="{FF2B5EF4-FFF2-40B4-BE49-F238E27FC236}">
                <a16:creationId xmlns:a16="http://schemas.microsoft.com/office/drawing/2014/main" id="{1C1D52C4-06B2-2F46-A06F-D8CAEBECCAAB}"/>
              </a:ext>
            </a:extLst>
          </p:cNvPr>
          <p:cNvSpPr>
            <a:spLocks noGrp="1"/>
          </p:cNvSpPr>
          <p:nvPr>
            <p:ph idx="1"/>
          </p:nvPr>
        </p:nvSpPr>
        <p:spPr>
          <a:xfrm>
            <a:off x="585807" y="1702637"/>
            <a:ext cx="3911719" cy="4426907"/>
          </a:xfrm>
        </p:spPr>
        <p:txBody>
          <a:bodyPr>
            <a:normAutofit fontScale="25000" lnSpcReduction="20000"/>
          </a:bodyPr>
          <a:lstStyle/>
          <a:p>
            <a:pPr marL="0" indent="0">
              <a:buNone/>
            </a:pPr>
            <a:r>
              <a:rPr lang="en-US" sz="6400" dirty="0">
                <a:latin typeface="+mj-lt"/>
                <a:cs typeface="Arial" panose="020B0604020202020204" pitchFamily="34" charset="0"/>
              </a:rPr>
              <a:t>Whilst the impact of comorbidities and age on mortality for Covid-19 is documented in Mexico, the utilization rates for ICU admission and ventilation by demographic and comorbidity is not well-known. A thorough assessment of comorbidities may help establish risk stratification of patients with this disease upon hospital admission so that hospital operations management can plan for resource and workforce load. </a:t>
            </a:r>
          </a:p>
          <a:p>
            <a:pPr marL="0" indent="0">
              <a:buNone/>
            </a:pPr>
            <a:r>
              <a:rPr lang="en-US" sz="6400" dirty="0">
                <a:latin typeface="+mj-lt"/>
                <a:cs typeface="Arial" panose="020B0604020202020204" pitchFamily="34" charset="0"/>
              </a:rPr>
              <a:t>Our analysis looks at the probability of patient mortality based on the comorbidities and variables such as age and sex. The objective of our study is to define parameters to identify those patients at highest risk for ICU admission and intubation. Having access to this information upon admission will  enable hospitals to be more agile in securing  resource to treat the more severe cases of SARS-CoV-2. </a:t>
            </a:r>
          </a:p>
          <a:p>
            <a:pPr marL="0" indent="0">
              <a:buNone/>
            </a:pPr>
            <a:r>
              <a:rPr lang="en-US" sz="6400" dirty="0">
                <a:latin typeface="+mj-lt"/>
                <a:cs typeface="Arial" panose="020B0604020202020204" pitchFamily="34" charset="0"/>
              </a:rPr>
              <a:t>Our findings indicate that the presence and number of comorbidities can be used to predict clinical outcomes of COVID-19 when patient presents for admission.</a:t>
            </a:r>
          </a:p>
          <a:p>
            <a:pPr marL="0" indent="0">
              <a:buNone/>
            </a:pPr>
            <a:endParaRPr lang="en-US" sz="3600" dirty="0">
              <a:latin typeface="+mj-lt"/>
              <a:cs typeface="Arial" panose="020B0604020202020204" pitchFamily="34" charset="0"/>
            </a:endParaRPr>
          </a:p>
          <a:p>
            <a:pPr marL="0" indent="0">
              <a:buNone/>
            </a:pPr>
            <a:endParaRPr lang="en-US" sz="1200" dirty="0">
              <a:latin typeface="+mj-lt"/>
              <a:cs typeface="Arial" panose="020B0604020202020204" pitchFamily="34" charset="0"/>
            </a:endParaRPr>
          </a:p>
          <a:p>
            <a:pPr marL="0" indent="0">
              <a:buNone/>
            </a:pPr>
            <a:endParaRPr lang="en-US" sz="1200" dirty="0"/>
          </a:p>
        </p:txBody>
      </p:sp>
      <p:pic>
        <p:nvPicPr>
          <p:cNvPr id="5" name="Picture 4" descr="Map&#10;&#10;Description automatically generated">
            <a:extLst>
              <a:ext uri="{FF2B5EF4-FFF2-40B4-BE49-F238E27FC236}">
                <a16:creationId xmlns:a16="http://schemas.microsoft.com/office/drawing/2014/main" id="{77E6594F-9067-A84E-BD9E-423420254263}"/>
              </a:ext>
            </a:extLst>
          </p:cNvPr>
          <p:cNvPicPr>
            <a:picLocks noChangeAspect="1"/>
          </p:cNvPicPr>
          <p:nvPr/>
        </p:nvPicPr>
        <p:blipFill>
          <a:blip r:embed="rId3"/>
          <a:stretch>
            <a:fillRect/>
          </a:stretch>
        </p:blipFill>
        <p:spPr>
          <a:xfrm>
            <a:off x="5433993" y="704850"/>
            <a:ext cx="6172200" cy="5448300"/>
          </a:xfrm>
          <a:prstGeom prst="rect">
            <a:avLst/>
          </a:prstGeom>
        </p:spPr>
      </p:pic>
    </p:spTree>
    <p:extLst>
      <p:ext uri="{BB962C8B-B14F-4D97-AF65-F5344CB8AC3E}">
        <p14:creationId xmlns:p14="http://schemas.microsoft.com/office/powerpoint/2010/main" val="2319610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FE913F1-9DE8-E648-A8D5-1492BC289958}"/>
              </a:ext>
            </a:extLst>
          </p:cNvPr>
          <p:cNvSpPr>
            <a:spLocks noGrp="1"/>
          </p:cNvSpPr>
          <p:nvPr>
            <p:ph type="title"/>
          </p:nvPr>
        </p:nvSpPr>
        <p:spPr>
          <a:xfrm>
            <a:off x="1057868" y="169164"/>
            <a:ext cx="10168128" cy="1179576"/>
          </a:xfrm>
        </p:spPr>
        <p:txBody>
          <a:bodyPr>
            <a:normAutofit/>
          </a:bodyPr>
          <a:lstStyle/>
          <a:p>
            <a:r>
              <a:rPr lang="en-US" sz="4000" dirty="0"/>
              <a:t>Grouping comorbidities based on the organ</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Rectangle 2">
            <a:extLst>
              <a:ext uri="{FF2B5EF4-FFF2-40B4-BE49-F238E27FC236}">
                <a16:creationId xmlns:a16="http://schemas.microsoft.com/office/drawing/2014/main" id="{6E6BB3DF-9A12-D241-9D2A-636B9C64D020}"/>
              </a:ext>
            </a:extLst>
          </p:cNvPr>
          <p:cNvSpPr/>
          <p:nvPr/>
        </p:nvSpPr>
        <p:spPr>
          <a:xfrm>
            <a:off x="790575" y="2023694"/>
            <a:ext cx="6096000" cy="3693319"/>
          </a:xfrm>
          <a:prstGeom prst="rect">
            <a:avLst/>
          </a:prstGeom>
        </p:spPr>
        <p:txBody>
          <a:bodyPr>
            <a:spAutoFit/>
          </a:bodyPr>
          <a:lstStyle/>
          <a:p>
            <a:r>
              <a:rPr lang="en-US" dirty="0" err="1">
                <a:latin typeface="+mj-lt"/>
              </a:rPr>
              <a:t>typeofcomDict</a:t>
            </a:r>
            <a:r>
              <a:rPr lang="en-US" dirty="0">
                <a:latin typeface="+mj-lt"/>
              </a:rPr>
              <a:t> = {</a:t>
            </a:r>
          </a:p>
          <a:p>
            <a:r>
              <a:rPr lang="en-US" dirty="0">
                <a:latin typeface="+mj-lt"/>
              </a:rPr>
              <a:t>  '</a:t>
            </a:r>
            <a:r>
              <a:rPr lang="en-US" dirty="0" err="1">
                <a:latin typeface="+mj-lt"/>
              </a:rPr>
              <a:t>DIABETES':'Endocrine</a:t>
            </a:r>
            <a:r>
              <a:rPr lang="en-US" dirty="0">
                <a:latin typeface="+mj-lt"/>
              </a:rPr>
              <a:t>'</a:t>
            </a:r>
          </a:p>
          <a:p>
            <a:r>
              <a:rPr lang="en-US" dirty="0">
                <a:latin typeface="+mj-lt"/>
              </a:rPr>
              <a:t>  '</a:t>
            </a:r>
            <a:r>
              <a:rPr lang="en-US" dirty="0" err="1">
                <a:latin typeface="+mj-lt"/>
              </a:rPr>
              <a:t>ASMA':'Respiratory</a:t>
            </a:r>
            <a:r>
              <a:rPr lang="en-US" dirty="0">
                <a:latin typeface="+mj-lt"/>
              </a:rPr>
              <a:t>'</a:t>
            </a:r>
          </a:p>
          <a:p>
            <a:r>
              <a:rPr lang="en-US" dirty="0">
                <a:latin typeface="+mj-lt"/>
              </a:rPr>
              <a:t>  'INMUSUPR': 'Endocrine'</a:t>
            </a:r>
          </a:p>
          <a:p>
            <a:r>
              <a:rPr lang="en-US" dirty="0">
                <a:latin typeface="+mj-lt"/>
              </a:rPr>
              <a:t>  'HIPERTENSION': 'Cardiovascular' </a:t>
            </a:r>
          </a:p>
          <a:p>
            <a:r>
              <a:rPr lang="en-US" dirty="0">
                <a:latin typeface="+mj-lt"/>
              </a:rPr>
              <a:t>  'CARDIO': 'Cardiovascular'</a:t>
            </a:r>
          </a:p>
          <a:p>
            <a:r>
              <a:rPr lang="en-US" dirty="0">
                <a:latin typeface="+mj-lt"/>
              </a:rPr>
              <a:t>  'OBESIDAD': 'Cardiovascular'</a:t>
            </a:r>
          </a:p>
          <a:p>
            <a:r>
              <a:rPr lang="en-US" dirty="0">
                <a:latin typeface="+mj-lt"/>
              </a:rPr>
              <a:t>  'RENAL_CRONICA': 'Endocrine' </a:t>
            </a:r>
          </a:p>
          <a:p>
            <a:r>
              <a:rPr lang="en-US" dirty="0">
                <a:latin typeface="+mj-lt"/>
              </a:rPr>
              <a:t>  '</a:t>
            </a:r>
            <a:r>
              <a:rPr lang="en-US" dirty="0" err="1">
                <a:latin typeface="+mj-lt"/>
              </a:rPr>
              <a:t>TABAQUISMO':'Respiratory</a:t>
            </a:r>
            <a:r>
              <a:rPr lang="en-US" dirty="0">
                <a:latin typeface="+mj-lt"/>
              </a:rPr>
              <a:t>'</a:t>
            </a:r>
          </a:p>
          <a:p>
            <a:r>
              <a:rPr lang="en-US" dirty="0">
                <a:latin typeface="+mj-lt"/>
              </a:rPr>
              <a:t>  'OTRA_COM': 'Other'</a:t>
            </a:r>
          </a:p>
          <a:p>
            <a:r>
              <a:rPr lang="en-US" dirty="0">
                <a:latin typeface="+mj-lt"/>
              </a:rPr>
              <a:t>  'EMARAZO': 'Other'</a:t>
            </a:r>
          </a:p>
          <a:p>
            <a:r>
              <a:rPr lang="en-US" dirty="0">
                <a:latin typeface="+mj-lt"/>
              </a:rPr>
              <a:t>  'OTRO_CASO': 'Other'</a:t>
            </a:r>
          </a:p>
          <a:p>
            <a:r>
              <a:rPr lang="en-US" dirty="0"/>
              <a:t>}</a:t>
            </a:r>
          </a:p>
        </p:txBody>
      </p:sp>
      <p:sp>
        <p:nvSpPr>
          <p:cNvPr id="11" name="TextBox 10">
            <a:extLst>
              <a:ext uri="{FF2B5EF4-FFF2-40B4-BE49-F238E27FC236}">
                <a16:creationId xmlns:a16="http://schemas.microsoft.com/office/drawing/2014/main" id="{21567971-F69E-0D4D-933C-426E0BC18176}"/>
              </a:ext>
            </a:extLst>
          </p:cNvPr>
          <p:cNvSpPr txBox="1"/>
          <p:nvPr/>
        </p:nvSpPr>
        <p:spPr>
          <a:xfrm>
            <a:off x="635508" y="5717013"/>
            <a:ext cx="11087100" cy="646331"/>
          </a:xfrm>
          <a:prstGeom prst="rect">
            <a:avLst/>
          </a:prstGeom>
          <a:noFill/>
          <a:ln>
            <a:solidFill>
              <a:srgbClr val="C00000"/>
            </a:solidFill>
          </a:ln>
        </p:spPr>
        <p:txBody>
          <a:bodyPr wrap="square" rtlCol="0">
            <a:spAutoFit/>
          </a:bodyPr>
          <a:lstStyle/>
          <a:p>
            <a:r>
              <a:rPr lang="en-US" dirty="0">
                <a:latin typeface="+mj-lt"/>
              </a:rPr>
              <a:t>Key Data Challenges and Adaptation: Having too many individual co-morbidities was causing the model to overfit. Grouping them into bins helped with this issue. </a:t>
            </a:r>
          </a:p>
        </p:txBody>
      </p:sp>
    </p:spTree>
    <p:extLst>
      <p:ext uri="{BB962C8B-B14F-4D97-AF65-F5344CB8AC3E}">
        <p14:creationId xmlns:p14="http://schemas.microsoft.com/office/powerpoint/2010/main" val="1819237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a:extLst>
              <a:ext uri="{FF2B5EF4-FFF2-40B4-BE49-F238E27FC236}">
                <a16:creationId xmlns:a16="http://schemas.microsoft.com/office/drawing/2014/main" id="{AF5494A0-F606-7F43-A005-B86784C58B80}"/>
              </a:ext>
            </a:extLst>
          </p:cNvPr>
          <p:cNvPicPr>
            <a:picLocks noGrp="1" noChangeAspect="1"/>
          </p:cNvPicPr>
          <p:nvPr>
            <p:ph idx="1"/>
          </p:nvPr>
        </p:nvPicPr>
        <p:blipFill>
          <a:blip r:embed="rId2"/>
          <a:stretch>
            <a:fillRect/>
          </a:stretch>
        </p:blipFill>
        <p:spPr>
          <a:xfrm>
            <a:off x="479502" y="926521"/>
            <a:ext cx="4905549" cy="4277724"/>
          </a:xfrm>
          <a:ln>
            <a:solidFill>
              <a:schemeClr val="bg1">
                <a:lumMod val="50000"/>
              </a:schemeClr>
            </a:solidFill>
          </a:ln>
        </p:spPr>
      </p:pic>
      <p:pic>
        <p:nvPicPr>
          <p:cNvPr id="12" name="Picture 11" descr="Table&#10;&#10;Description automatically generated">
            <a:extLst>
              <a:ext uri="{FF2B5EF4-FFF2-40B4-BE49-F238E27FC236}">
                <a16:creationId xmlns:a16="http://schemas.microsoft.com/office/drawing/2014/main" id="{2EA334DB-A7B2-0447-B09C-926913E95DD5}"/>
              </a:ext>
            </a:extLst>
          </p:cNvPr>
          <p:cNvPicPr>
            <a:picLocks noChangeAspect="1"/>
          </p:cNvPicPr>
          <p:nvPr/>
        </p:nvPicPr>
        <p:blipFill>
          <a:blip r:embed="rId3"/>
          <a:stretch>
            <a:fillRect/>
          </a:stretch>
        </p:blipFill>
        <p:spPr>
          <a:xfrm>
            <a:off x="6096000" y="1326520"/>
            <a:ext cx="5184388" cy="3362565"/>
          </a:xfrm>
          <a:prstGeom prst="rect">
            <a:avLst/>
          </a:prstGeom>
          <a:ln>
            <a:solidFill>
              <a:schemeClr val="bg1">
                <a:lumMod val="50000"/>
              </a:schemeClr>
            </a:solidFill>
          </a:ln>
        </p:spPr>
      </p:pic>
      <p:pic>
        <p:nvPicPr>
          <p:cNvPr id="15" name="Picture 14">
            <a:extLst>
              <a:ext uri="{FF2B5EF4-FFF2-40B4-BE49-F238E27FC236}">
                <a16:creationId xmlns:a16="http://schemas.microsoft.com/office/drawing/2014/main" id="{B5578B5E-EB8F-5046-9171-B2A61CEA8161}"/>
              </a:ext>
            </a:extLst>
          </p:cNvPr>
          <p:cNvPicPr>
            <a:picLocks noChangeAspect="1"/>
          </p:cNvPicPr>
          <p:nvPr/>
        </p:nvPicPr>
        <p:blipFill>
          <a:blip r:embed="rId4"/>
          <a:stretch>
            <a:fillRect/>
          </a:stretch>
        </p:blipFill>
        <p:spPr>
          <a:xfrm>
            <a:off x="2598234" y="5931479"/>
            <a:ext cx="7152423" cy="595063"/>
          </a:xfrm>
          <a:prstGeom prst="rect">
            <a:avLst/>
          </a:prstGeom>
          <a:ln>
            <a:solidFill>
              <a:schemeClr val="bg1">
                <a:lumMod val="50000"/>
              </a:schemeClr>
            </a:solidFill>
          </a:ln>
        </p:spPr>
      </p:pic>
      <p:sp>
        <p:nvSpPr>
          <p:cNvPr id="17" name="TextBox 16">
            <a:extLst>
              <a:ext uri="{FF2B5EF4-FFF2-40B4-BE49-F238E27FC236}">
                <a16:creationId xmlns:a16="http://schemas.microsoft.com/office/drawing/2014/main" id="{7F6E4371-18F1-D449-B8AA-C31B7F40E7BF}"/>
              </a:ext>
            </a:extLst>
          </p:cNvPr>
          <p:cNvSpPr txBox="1"/>
          <p:nvPr/>
        </p:nvSpPr>
        <p:spPr>
          <a:xfrm>
            <a:off x="479502" y="557189"/>
            <a:ext cx="1906858" cy="369332"/>
          </a:xfrm>
          <a:prstGeom prst="rect">
            <a:avLst/>
          </a:prstGeom>
          <a:noFill/>
        </p:spPr>
        <p:txBody>
          <a:bodyPr wrap="square" rtlCol="0">
            <a:spAutoFit/>
          </a:bodyPr>
          <a:lstStyle/>
          <a:p>
            <a:r>
              <a:rPr lang="en-US" dirty="0"/>
              <a:t>Model Summary</a:t>
            </a:r>
          </a:p>
        </p:txBody>
      </p:sp>
      <p:sp>
        <p:nvSpPr>
          <p:cNvPr id="21" name="TextBox 20">
            <a:extLst>
              <a:ext uri="{FF2B5EF4-FFF2-40B4-BE49-F238E27FC236}">
                <a16:creationId xmlns:a16="http://schemas.microsoft.com/office/drawing/2014/main" id="{03D4B606-DC87-104C-A2F6-B4B856285284}"/>
              </a:ext>
            </a:extLst>
          </p:cNvPr>
          <p:cNvSpPr txBox="1"/>
          <p:nvPr/>
        </p:nvSpPr>
        <p:spPr>
          <a:xfrm>
            <a:off x="6051394" y="926521"/>
            <a:ext cx="1906858" cy="369332"/>
          </a:xfrm>
          <a:prstGeom prst="rect">
            <a:avLst/>
          </a:prstGeom>
          <a:noFill/>
        </p:spPr>
        <p:txBody>
          <a:bodyPr wrap="square" rtlCol="0">
            <a:spAutoFit/>
          </a:bodyPr>
          <a:lstStyle/>
          <a:p>
            <a:r>
              <a:rPr lang="en-US" dirty="0"/>
              <a:t>ANOVA Analysis</a:t>
            </a:r>
          </a:p>
        </p:txBody>
      </p:sp>
      <p:sp>
        <p:nvSpPr>
          <p:cNvPr id="22" name="TextBox 21">
            <a:extLst>
              <a:ext uri="{FF2B5EF4-FFF2-40B4-BE49-F238E27FC236}">
                <a16:creationId xmlns:a16="http://schemas.microsoft.com/office/drawing/2014/main" id="{BA730BAE-E056-D94F-BD04-B424E31EF74D}"/>
              </a:ext>
            </a:extLst>
          </p:cNvPr>
          <p:cNvSpPr txBox="1"/>
          <p:nvPr/>
        </p:nvSpPr>
        <p:spPr>
          <a:xfrm>
            <a:off x="2598234" y="5515510"/>
            <a:ext cx="1906858" cy="369332"/>
          </a:xfrm>
          <a:prstGeom prst="rect">
            <a:avLst/>
          </a:prstGeom>
          <a:noFill/>
        </p:spPr>
        <p:txBody>
          <a:bodyPr wrap="square" rtlCol="0">
            <a:spAutoFit/>
          </a:bodyPr>
          <a:lstStyle/>
          <a:p>
            <a:r>
              <a:rPr lang="en-US" dirty="0"/>
              <a:t>Pseudo R</a:t>
            </a:r>
            <a:r>
              <a:rPr lang="en-US" baseline="30000" dirty="0"/>
              <a:t>2</a:t>
            </a:r>
            <a:endParaRPr lang="en-US" dirty="0"/>
          </a:p>
        </p:txBody>
      </p:sp>
    </p:spTree>
    <p:extLst>
      <p:ext uri="{BB962C8B-B14F-4D97-AF65-F5344CB8AC3E}">
        <p14:creationId xmlns:p14="http://schemas.microsoft.com/office/powerpoint/2010/main" val="3183664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FCE08-F573-794D-9DD6-55CC6F4C1A27}"/>
              </a:ext>
            </a:extLst>
          </p:cNvPr>
          <p:cNvSpPr>
            <a:spLocks noGrp="1"/>
          </p:cNvSpPr>
          <p:nvPr>
            <p:ph type="title"/>
          </p:nvPr>
        </p:nvSpPr>
        <p:spPr>
          <a:xfrm>
            <a:off x="648929" y="629266"/>
            <a:ext cx="3505495" cy="1622321"/>
          </a:xfrm>
        </p:spPr>
        <p:txBody>
          <a:bodyPr>
            <a:normAutofit/>
          </a:bodyPr>
          <a:lstStyle/>
          <a:p>
            <a:r>
              <a:rPr lang="en-US" dirty="0"/>
              <a:t>Results</a:t>
            </a:r>
          </a:p>
        </p:txBody>
      </p:sp>
      <p:sp>
        <p:nvSpPr>
          <p:cNvPr id="3" name="Content Placeholder 2">
            <a:extLst>
              <a:ext uri="{FF2B5EF4-FFF2-40B4-BE49-F238E27FC236}">
                <a16:creationId xmlns:a16="http://schemas.microsoft.com/office/drawing/2014/main" id="{538D94EA-F5FD-1C43-B8F5-984CAFEEB582}"/>
              </a:ext>
            </a:extLst>
          </p:cNvPr>
          <p:cNvSpPr>
            <a:spLocks noGrp="1"/>
          </p:cNvSpPr>
          <p:nvPr>
            <p:ph idx="1"/>
          </p:nvPr>
        </p:nvSpPr>
        <p:spPr>
          <a:xfrm>
            <a:off x="648929" y="2251587"/>
            <a:ext cx="3505494" cy="3785419"/>
          </a:xfrm>
        </p:spPr>
        <p:txBody>
          <a:bodyPr>
            <a:normAutofit/>
          </a:bodyPr>
          <a:lstStyle/>
          <a:p>
            <a:r>
              <a:rPr lang="en-US" sz="2000" dirty="0">
                <a:latin typeface="+mj-lt"/>
              </a:rPr>
              <a:t>In the given time frame, the logistic regression model resulted in an accuracy of 78.8%</a:t>
            </a:r>
          </a:p>
          <a:p>
            <a:r>
              <a:rPr lang="en-US" sz="2000" dirty="0">
                <a:latin typeface="+mj-lt"/>
              </a:rPr>
              <a:t>Planning to test out other state of the art models and apply towards our solution</a:t>
            </a:r>
          </a:p>
        </p:txBody>
      </p:sp>
      <p:sp>
        <p:nvSpPr>
          <p:cNvPr id="19" name="Rectangle 1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hart, line chart&#10;&#10;Description automatically generated">
            <a:extLst>
              <a:ext uri="{FF2B5EF4-FFF2-40B4-BE49-F238E27FC236}">
                <a16:creationId xmlns:a16="http://schemas.microsoft.com/office/drawing/2014/main" id="{BEBC2AB6-1DA3-8C42-B906-53CB5F5BCE73}"/>
              </a:ext>
            </a:extLst>
          </p:cNvPr>
          <p:cNvPicPr>
            <a:picLocks noChangeAspect="1"/>
          </p:cNvPicPr>
          <p:nvPr/>
        </p:nvPicPr>
        <p:blipFill rotWithShape="1">
          <a:blip r:embed="rId2"/>
          <a:srcRect t="12148"/>
          <a:stretch/>
        </p:blipFill>
        <p:spPr>
          <a:xfrm>
            <a:off x="5405862" y="1041120"/>
            <a:ext cx="6019331" cy="4772513"/>
          </a:xfrm>
          <a:prstGeom prst="rect">
            <a:avLst/>
          </a:prstGeom>
          <a:effectLst/>
        </p:spPr>
      </p:pic>
      <p:sp>
        <p:nvSpPr>
          <p:cNvPr id="5" name="TextBox 4">
            <a:extLst>
              <a:ext uri="{FF2B5EF4-FFF2-40B4-BE49-F238E27FC236}">
                <a16:creationId xmlns:a16="http://schemas.microsoft.com/office/drawing/2014/main" id="{F8EFD5EB-125B-804C-8CC1-E6A82DAD72DB}"/>
              </a:ext>
            </a:extLst>
          </p:cNvPr>
          <p:cNvSpPr txBox="1"/>
          <p:nvPr/>
        </p:nvSpPr>
        <p:spPr>
          <a:xfrm>
            <a:off x="7557247" y="671788"/>
            <a:ext cx="1180964" cy="369332"/>
          </a:xfrm>
          <a:prstGeom prst="rect">
            <a:avLst/>
          </a:prstGeom>
          <a:noFill/>
        </p:spPr>
        <p:txBody>
          <a:bodyPr wrap="none" rtlCol="0">
            <a:spAutoFit/>
          </a:bodyPr>
          <a:lstStyle/>
          <a:p>
            <a:r>
              <a:rPr lang="en-US" dirty="0"/>
              <a:t>ROC Curve</a:t>
            </a:r>
          </a:p>
        </p:txBody>
      </p:sp>
    </p:spTree>
    <p:extLst>
      <p:ext uri="{BB962C8B-B14F-4D97-AF65-F5344CB8AC3E}">
        <p14:creationId xmlns:p14="http://schemas.microsoft.com/office/powerpoint/2010/main" val="3066818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59293286-766C-6345-A2C1-8E9350C19C22}"/>
              </a:ext>
            </a:extLst>
          </p:cNvPr>
          <p:cNvSpPr>
            <a:spLocks noGrp="1"/>
          </p:cNvSpPr>
          <p:nvPr>
            <p:ph type="title"/>
          </p:nvPr>
        </p:nvSpPr>
        <p:spPr>
          <a:xfrm>
            <a:off x="1115568" y="548640"/>
            <a:ext cx="10168128" cy="1179576"/>
          </a:xfrm>
        </p:spPr>
        <p:txBody>
          <a:bodyPr>
            <a:normAutofit/>
          </a:bodyPr>
          <a:lstStyle/>
          <a:p>
            <a:r>
              <a:rPr lang="en-US" sz="3700" dirty="0"/>
              <a:t>Next steps;</a:t>
            </a:r>
            <a:br>
              <a:rPr lang="en-US" sz="3700" dirty="0"/>
            </a:br>
            <a:r>
              <a:rPr lang="en-US" sz="3700" dirty="0"/>
              <a:t>Opportunities for further investigation</a:t>
            </a:r>
          </a:p>
        </p:txBody>
      </p:sp>
      <p:sp>
        <p:nvSpPr>
          <p:cNvPr id="15" name="Rectangle 1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ontent Placeholder 3">
            <a:extLst>
              <a:ext uri="{FF2B5EF4-FFF2-40B4-BE49-F238E27FC236}">
                <a16:creationId xmlns:a16="http://schemas.microsoft.com/office/drawing/2014/main" id="{B38AFD5F-371C-554B-8623-BB030E1CDB87}"/>
              </a:ext>
            </a:extLst>
          </p:cNvPr>
          <p:cNvSpPr>
            <a:spLocks noGrp="1"/>
          </p:cNvSpPr>
          <p:nvPr>
            <p:ph idx="1"/>
          </p:nvPr>
        </p:nvSpPr>
        <p:spPr>
          <a:xfrm>
            <a:off x="1115568" y="2481943"/>
            <a:ext cx="10168128" cy="3695020"/>
          </a:xfrm>
        </p:spPr>
        <p:txBody>
          <a:bodyPr>
            <a:normAutofit fontScale="92500" lnSpcReduction="20000"/>
          </a:bodyPr>
          <a:lstStyle/>
          <a:p>
            <a:r>
              <a:rPr lang="en-US" sz="2200" dirty="0">
                <a:latin typeface="+mj-lt"/>
              </a:rPr>
              <a:t>Data limitations in latency and accuracy of reporting mortality as well as counts</a:t>
            </a:r>
          </a:p>
          <a:p>
            <a:r>
              <a:rPr lang="en-US" sz="2200" dirty="0">
                <a:latin typeface="+mj-lt"/>
              </a:rPr>
              <a:t>Public vs private sector utilization; may have different patterns</a:t>
            </a:r>
          </a:p>
          <a:p>
            <a:r>
              <a:rPr lang="en-US" sz="2200" dirty="0">
                <a:latin typeface="+mj-lt"/>
              </a:rPr>
              <a:t>Look at end-points, which consisted of admission to an intensive care unit, invasive ventilation or death and compare according to the presence and number of comorbidities.</a:t>
            </a:r>
          </a:p>
          <a:p>
            <a:r>
              <a:rPr lang="en-US" sz="2200" dirty="0">
                <a:latin typeface="+mj-lt"/>
              </a:rPr>
              <a:t>Length of stay data would be important indicator both regular in-patient and ICU</a:t>
            </a:r>
          </a:p>
          <a:p>
            <a:r>
              <a:rPr lang="en-US" sz="2200" dirty="0">
                <a:latin typeface="+mj-lt"/>
              </a:rPr>
              <a:t>Developing a Neural Network model </a:t>
            </a:r>
            <a:r>
              <a:rPr lang="en-US" sz="2200" dirty="0" err="1">
                <a:latin typeface="+mj-lt"/>
              </a:rPr>
              <a:t>eg</a:t>
            </a:r>
            <a:r>
              <a:rPr lang="en-US" sz="2200" dirty="0">
                <a:latin typeface="+mj-lt"/>
              </a:rPr>
              <a:t> Artificial NN, Convolutional NN (NLP) of EMRs</a:t>
            </a:r>
          </a:p>
          <a:p>
            <a:pPr lvl="1"/>
            <a:r>
              <a:rPr lang="en-US" sz="2000" dirty="0">
                <a:latin typeface="+mj-lt"/>
              </a:rPr>
              <a:t>Given presentation of patient with COVID diagnosis, the system is able to assess the level of medical urgency and issue the most appropriate recommendation in terms of best point of care and time to treat. </a:t>
            </a:r>
          </a:p>
          <a:p>
            <a:r>
              <a:rPr lang="en-US" sz="2200" dirty="0">
                <a:latin typeface="+mj-lt"/>
              </a:rPr>
              <a:t>Implementing hospital bed usage and more resource management information including ventilators and PPE</a:t>
            </a:r>
          </a:p>
          <a:p>
            <a:r>
              <a:rPr lang="en-US" sz="2200" dirty="0">
                <a:latin typeface="+mj-lt"/>
              </a:rPr>
              <a:t>Workforce load application – enable agile flexing of resource</a:t>
            </a:r>
          </a:p>
        </p:txBody>
      </p:sp>
    </p:spTree>
    <p:extLst>
      <p:ext uri="{BB962C8B-B14F-4D97-AF65-F5344CB8AC3E}">
        <p14:creationId xmlns:p14="http://schemas.microsoft.com/office/powerpoint/2010/main" val="3483371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91843A-EF4B-DF4C-8042-0F2F22B8885D}"/>
              </a:ext>
            </a:extLst>
          </p:cNvPr>
          <p:cNvSpPr>
            <a:spLocks noGrp="1"/>
          </p:cNvSpPr>
          <p:nvPr>
            <p:ph type="title"/>
          </p:nvPr>
        </p:nvSpPr>
        <p:spPr>
          <a:xfrm>
            <a:off x="1115568" y="548640"/>
            <a:ext cx="10168128" cy="1179576"/>
          </a:xfrm>
        </p:spPr>
        <p:txBody>
          <a:bodyPr>
            <a:normAutofit/>
          </a:bodyPr>
          <a:lstStyle/>
          <a:p>
            <a:r>
              <a:rPr lang="en-US" sz="4000" dirty="0"/>
              <a:t>References Cited</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277F270-517D-404B-B12B-5BC28B34D884}"/>
              </a:ext>
            </a:extLst>
          </p:cNvPr>
          <p:cNvSpPr>
            <a:spLocks noGrp="1"/>
          </p:cNvSpPr>
          <p:nvPr>
            <p:ph idx="1"/>
          </p:nvPr>
        </p:nvSpPr>
        <p:spPr>
          <a:xfrm>
            <a:off x="1115568" y="2481943"/>
            <a:ext cx="10168128" cy="3695020"/>
          </a:xfrm>
        </p:spPr>
        <p:txBody>
          <a:bodyPr>
            <a:normAutofit/>
          </a:bodyPr>
          <a:lstStyle/>
          <a:p>
            <a:r>
              <a:rPr lang="en-US" sz="2200" dirty="0">
                <a:latin typeface="+mj-lt"/>
              </a:rPr>
              <a:t>Demographic and Comorbidities Data Description of Population in Mexico with SARS-CoV-2 Infected Patients(COVID19): An Online Tool Analysis. </a:t>
            </a:r>
            <a:r>
              <a:rPr lang="en-US" sz="2200" dirty="0" err="1">
                <a:latin typeface="+mj-lt"/>
              </a:rPr>
              <a:t>Galván</a:t>
            </a:r>
            <a:r>
              <a:rPr lang="en-US" sz="2200" dirty="0">
                <a:latin typeface="+mj-lt"/>
              </a:rPr>
              <a:t>-Tejada et al. - International Journal of Environmental Research and Public Health – 2020</a:t>
            </a:r>
          </a:p>
          <a:p>
            <a:r>
              <a:rPr lang="en-US" sz="2200" dirty="0">
                <a:latin typeface="+mj-lt"/>
              </a:rPr>
              <a:t>COVID-19 Data Analysis, Part 4: Forecasting Hospital Capacity in Mexico. May 1, 2020. By Jamie Parr</a:t>
            </a:r>
          </a:p>
          <a:p>
            <a:r>
              <a:rPr lang="en-US" sz="2200" dirty="0">
                <a:latin typeface="+mj-lt"/>
                <a:hlinkClick r:id="rId3"/>
              </a:rPr>
              <a:t>https://dai-global-digital.com/examining-hospital-capacity-in-mexico.html</a:t>
            </a:r>
            <a:endParaRPr lang="en-US" sz="2200" dirty="0">
              <a:latin typeface="+mj-lt"/>
            </a:endParaRPr>
          </a:p>
          <a:p>
            <a:r>
              <a:rPr lang="en-US" sz="2200" dirty="0">
                <a:latin typeface="+mj-lt"/>
              </a:rPr>
              <a:t>Comorbidity and its impact on 1590 patients with COVID-19 in China: a nationwide analysis. Eur Respir J. 2020 May; 55(5): 2000547.0</a:t>
            </a:r>
          </a:p>
          <a:p>
            <a:r>
              <a:rPr lang="en-US" sz="2200" dirty="0">
                <a:latin typeface="+mj-lt"/>
              </a:rPr>
              <a:t>Understanding Mexican health worker COVID-19 deaths. David </a:t>
            </a:r>
            <a:r>
              <a:rPr lang="en-US" sz="2200" dirty="0" err="1">
                <a:latin typeface="+mj-lt"/>
              </a:rPr>
              <a:t>Agren</a:t>
            </a:r>
            <a:r>
              <a:rPr lang="en-US" sz="2200" dirty="0">
                <a:latin typeface="+mj-lt"/>
              </a:rPr>
              <a:t>. World Report: Volume 396, ISSUE 10254, P807, SEPTEMBER 19, 2020</a:t>
            </a:r>
          </a:p>
          <a:p>
            <a:pPr marL="0" indent="0">
              <a:buNone/>
            </a:pPr>
            <a:endParaRPr lang="en-US" sz="2200" dirty="0">
              <a:latin typeface="+mj-lt"/>
            </a:endParaRPr>
          </a:p>
          <a:p>
            <a:pPr marL="0" indent="0">
              <a:buNone/>
            </a:pPr>
            <a:endParaRPr lang="en-US" sz="2200" dirty="0">
              <a:latin typeface="+mj-lt"/>
            </a:endParaRPr>
          </a:p>
          <a:p>
            <a:pPr marL="0" indent="0">
              <a:buNone/>
            </a:pPr>
            <a:endParaRPr lang="en-US" sz="2200" dirty="0"/>
          </a:p>
          <a:p>
            <a:pPr marL="0" indent="0">
              <a:buNone/>
            </a:pPr>
            <a:endParaRPr lang="en-US" sz="2200" dirty="0"/>
          </a:p>
          <a:p>
            <a:pPr marL="0" indent="0">
              <a:buNone/>
            </a:pPr>
            <a:endParaRPr lang="en-US" sz="2200" dirty="0"/>
          </a:p>
        </p:txBody>
      </p:sp>
    </p:spTree>
    <p:extLst>
      <p:ext uri="{BB962C8B-B14F-4D97-AF65-F5344CB8AC3E}">
        <p14:creationId xmlns:p14="http://schemas.microsoft.com/office/powerpoint/2010/main" val="2956557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12">
            <a:extLst>
              <a:ext uri="{FF2B5EF4-FFF2-40B4-BE49-F238E27FC236}">
                <a16:creationId xmlns:a16="http://schemas.microsoft.com/office/drawing/2014/main" id="{5D7F64A8-D625-4F61-A290-B499BB62A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8C2AD0-726D-F64A-B705-38A256DC9BAC}"/>
              </a:ext>
            </a:extLst>
          </p:cNvPr>
          <p:cNvSpPr>
            <a:spLocks noGrp="1"/>
          </p:cNvSpPr>
          <p:nvPr>
            <p:ph type="title"/>
          </p:nvPr>
        </p:nvSpPr>
        <p:spPr>
          <a:xfrm>
            <a:off x="2187363" y="1671569"/>
            <a:ext cx="5801917" cy="2228760"/>
          </a:xfrm>
        </p:spPr>
        <p:txBody>
          <a:bodyPr anchor="b">
            <a:normAutofit/>
          </a:bodyPr>
          <a:lstStyle/>
          <a:p>
            <a:r>
              <a:rPr lang="en-US" sz="4000"/>
              <a:t>Thank you!</a:t>
            </a:r>
          </a:p>
        </p:txBody>
      </p:sp>
      <p:pic>
        <p:nvPicPr>
          <p:cNvPr id="114" name="Graphic 7" descr="Business Growth">
            <a:extLst>
              <a:ext uri="{FF2B5EF4-FFF2-40B4-BE49-F238E27FC236}">
                <a16:creationId xmlns:a16="http://schemas.microsoft.com/office/drawing/2014/main" id="{8004390D-5771-46C2-9C71-6BD476D158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6948" y="2694018"/>
            <a:ext cx="1198532" cy="1198532"/>
          </a:xfrm>
          <a:prstGeom prst="rect">
            <a:avLst/>
          </a:prstGeom>
        </p:spPr>
      </p:pic>
      <p:sp>
        <p:nvSpPr>
          <p:cNvPr id="115" name="Content Placeholder 2">
            <a:extLst>
              <a:ext uri="{FF2B5EF4-FFF2-40B4-BE49-F238E27FC236}">
                <a16:creationId xmlns:a16="http://schemas.microsoft.com/office/drawing/2014/main" id="{1524347F-7699-334C-BCF6-458F177D944D}"/>
              </a:ext>
            </a:extLst>
          </p:cNvPr>
          <p:cNvSpPr>
            <a:spLocks noGrp="1"/>
          </p:cNvSpPr>
          <p:nvPr>
            <p:ph idx="1"/>
          </p:nvPr>
        </p:nvSpPr>
        <p:spPr>
          <a:xfrm>
            <a:off x="2187364" y="4072044"/>
            <a:ext cx="5801917" cy="2057045"/>
          </a:xfrm>
        </p:spPr>
        <p:txBody>
          <a:bodyPr>
            <a:normAutofit/>
          </a:bodyPr>
          <a:lstStyle/>
          <a:p>
            <a:pPr marL="0" indent="0">
              <a:buNone/>
            </a:pPr>
            <a:r>
              <a:rPr lang="en-US" sz="2000">
                <a:latin typeface="+mj-lt"/>
              </a:rPr>
              <a:t>We’ve learned so much through this challenge, and everyone has been helpful in guiding us. </a:t>
            </a:r>
          </a:p>
          <a:p>
            <a:pPr marL="0" indent="0">
              <a:buNone/>
            </a:pPr>
            <a:r>
              <a:rPr lang="en-US" sz="2000">
                <a:latin typeface="+mj-lt"/>
              </a:rPr>
              <a:t>Looking forward to future challenges!</a:t>
            </a:r>
          </a:p>
        </p:txBody>
      </p:sp>
      <p:pic>
        <p:nvPicPr>
          <p:cNvPr id="116" name="Graphic 9" descr="Business Growth">
            <a:extLst>
              <a:ext uri="{FF2B5EF4-FFF2-40B4-BE49-F238E27FC236}">
                <a16:creationId xmlns:a16="http://schemas.microsoft.com/office/drawing/2014/main" id="{DC9A0939-1C8E-485E-B24F-A63468D4CC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1971681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1ACA2EA0-FFD3-42EC-9406-B595015E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9">
            <a:extLst>
              <a:ext uri="{FF2B5EF4-FFF2-40B4-BE49-F238E27FC236}">
                <a16:creationId xmlns:a16="http://schemas.microsoft.com/office/drawing/2014/main" id="{D5288BCE-665C-472A-8C43-664BCFA31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762" y="1247775"/>
            <a:ext cx="9144000" cy="3007447"/>
          </a:xfrm>
          <a:prstGeom prst="rect">
            <a:avLst/>
          </a:prstGeom>
          <a:solidFill>
            <a:schemeClr val="bg1"/>
          </a:solidFill>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59930B4D-A676-314B-B072-6C87E60DDF9F}"/>
              </a:ext>
            </a:extLst>
          </p:cNvPr>
          <p:cNvSpPr>
            <a:spLocks noGrp="1"/>
          </p:cNvSpPr>
          <p:nvPr>
            <p:ph type="title"/>
          </p:nvPr>
        </p:nvSpPr>
        <p:spPr>
          <a:xfrm>
            <a:off x="1804988" y="1442172"/>
            <a:ext cx="8582025" cy="2177328"/>
          </a:xfrm>
        </p:spPr>
        <p:txBody>
          <a:bodyPr vert="horz" lIns="91440" tIns="45720" rIns="91440" bIns="45720" rtlCol="0" anchor="ctr">
            <a:normAutofit/>
          </a:bodyPr>
          <a:lstStyle/>
          <a:p>
            <a:pPr algn="ctr"/>
            <a:r>
              <a:rPr lang="en-US" sz="6600" kern="1200">
                <a:solidFill>
                  <a:schemeClr val="tx1"/>
                </a:solidFill>
                <a:latin typeface="+mj-lt"/>
                <a:ea typeface="+mj-ea"/>
                <a:cs typeface="+mj-cs"/>
              </a:rPr>
              <a:t>Appendix</a:t>
            </a:r>
          </a:p>
        </p:txBody>
      </p:sp>
      <p:sp>
        <p:nvSpPr>
          <p:cNvPr id="18" name="Rectangle: Rounded Corners 11">
            <a:extLst>
              <a:ext uri="{FF2B5EF4-FFF2-40B4-BE49-F238E27FC236}">
                <a16:creationId xmlns:a16="http://schemas.microsoft.com/office/drawing/2014/main" id="{46C57131-53A7-4C1A-BEA8-25F06A06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7872" y="3912322"/>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A08C2BD-16E2-9845-86E8-1214BF6A5772}"/>
              </a:ext>
            </a:extLst>
          </p:cNvPr>
          <p:cNvSpPr>
            <a:spLocks noGrp="1"/>
          </p:cNvSpPr>
          <p:nvPr>
            <p:ph type="body" idx="1"/>
          </p:nvPr>
        </p:nvSpPr>
        <p:spPr>
          <a:xfrm>
            <a:off x="2566988" y="3962400"/>
            <a:ext cx="7058025" cy="581025"/>
          </a:xfrm>
        </p:spPr>
        <p:txBody>
          <a:bodyPr vert="horz" lIns="91440" tIns="45720" rIns="91440" bIns="45720" rtlCol="0" anchor="ctr">
            <a:normAutofit/>
          </a:bodyPr>
          <a:lstStyle/>
          <a:p>
            <a:pPr algn="ctr"/>
            <a:r>
              <a:rPr lang="en-US" sz="2800" kern="1200" dirty="0">
                <a:solidFill>
                  <a:srgbClr val="FFFFFF"/>
                </a:solidFill>
                <a:latin typeface="+mn-lt"/>
                <a:ea typeface="+mn-ea"/>
                <a:cs typeface="+mn-cs"/>
              </a:rPr>
              <a:t>English Codebook</a:t>
            </a:r>
          </a:p>
        </p:txBody>
      </p:sp>
    </p:spTree>
    <p:extLst>
      <p:ext uri="{BB962C8B-B14F-4D97-AF65-F5344CB8AC3E}">
        <p14:creationId xmlns:p14="http://schemas.microsoft.com/office/powerpoint/2010/main" val="3074340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DBD0F-A365-1E4F-A1AF-2B4F99DFAAE8}"/>
              </a:ext>
            </a:extLst>
          </p:cNvPr>
          <p:cNvSpPr>
            <a:spLocks noGrp="1"/>
          </p:cNvSpPr>
          <p:nvPr>
            <p:ph type="title"/>
          </p:nvPr>
        </p:nvSpPr>
        <p:spPr/>
        <p:txBody>
          <a:bodyPr/>
          <a:lstStyle/>
          <a:p>
            <a:r>
              <a:rPr lang="en-US" dirty="0"/>
              <a:t>English Codebook</a:t>
            </a:r>
          </a:p>
        </p:txBody>
      </p:sp>
      <p:sp>
        <p:nvSpPr>
          <p:cNvPr id="4" name="Content Placeholder 2">
            <a:extLst>
              <a:ext uri="{FF2B5EF4-FFF2-40B4-BE49-F238E27FC236}">
                <a16:creationId xmlns:a16="http://schemas.microsoft.com/office/drawing/2014/main" id="{D23C5181-8089-084B-901D-D9FC76314F8A}"/>
              </a:ext>
            </a:extLst>
          </p:cNvPr>
          <p:cNvSpPr txBox="1">
            <a:spLocks/>
          </p:cNvSpPr>
          <p:nvPr/>
        </p:nvSpPr>
        <p:spPr>
          <a:xfrm>
            <a:off x="838200" y="1690688"/>
            <a:ext cx="8881533" cy="15346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latin typeface="+mj-lt"/>
              </a:rPr>
              <a:t>The codebook we utilized (provided by the data challenge) is linked below.</a:t>
            </a:r>
          </a:p>
          <a:p>
            <a:pPr marL="0" indent="0">
              <a:buNone/>
            </a:pPr>
            <a:r>
              <a:rPr lang="en-US" sz="2000" dirty="0">
                <a:latin typeface="+mj-lt"/>
                <a:hlinkClick r:id="rId2"/>
              </a:rPr>
              <a:t>https://drive.google.com/drive/folders/1fQJzuR2MDPJx9n9lUVyAbzm2Td8aOXl7</a:t>
            </a:r>
            <a:endParaRPr lang="en-US" sz="2000" dirty="0">
              <a:latin typeface="+mj-lt"/>
            </a:endParaRPr>
          </a:p>
          <a:p>
            <a:pPr marL="0" indent="0">
              <a:buNone/>
            </a:pPr>
            <a:endParaRPr lang="en-US" sz="2000" dirty="0">
              <a:latin typeface="+mj-lt"/>
            </a:endParaRPr>
          </a:p>
          <a:p>
            <a:pPr marL="0" indent="0">
              <a:buNone/>
            </a:pPr>
            <a:endParaRPr lang="en-US" sz="2000" dirty="0">
              <a:latin typeface="+mj-lt"/>
            </a:endParaRPr>
          </a:p>
        </p:txBody>
      </p:sp>
    </p:spTree>
    <p:extLst>
      <p:ext uri="{BB962C8B-B14F-4D97-AF65-F5344CB8AC3E}">
        <p14:creationId xmlns:p14="http://schemas.microsoft.com/office/powerpoint/2010/main" val="3654244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23DAA8E-6B39-F743-8237-2A2059E93C80}"/>
              </a:ext>
            </a:extLst>
          </p:cNvPr>
          <p:cNvSpPr>
            <a:spLocks noGrp="1"/>
          </p:cNvSpPr>
          <p:nvPr>
            <p:ph type="title"/>
          </p:nvPr>
        </p:nvSpPr>
        <p:spPr>
          <a:xfrm>
            <a:off x="1090665" y="319415"/>
            <a:ext cx="10168128" cy="1179576"/>
          </a:xfrm>
        </p:spPr>
        <p:txBody>
          <a:bodyPr>
            <a:normAutofit/>
          </a:bodyPr>
          <a:lstStyle/>
          <a:p>
            <a:r>
              <a:rPr lang="en-US" sz="4000" dirty="0"/>
              <a:t>Statement of the problem</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449AC7FE-6044-3A49-9C35-914FCD8C3BF2}"/>
              </a:ext>
            </a:extLst>
          </p:cNvPr>
          <p:cNvSpPr>
            <a:spLocks noGrp="1"/>
          </p:cNvSpPr>
          <p:nvPr>
            <p:ph idx="1"/>
          </p:nvPr>
        </p:nvSpPr>
        <p:spPr>
          <a:xfrm>
            <a:off x="566928" y="2215032"/>
            <a:ext cx="11044699" cy="4396635"/>
          </a:xfrm>
        </p:spPr>
        <p:txBody>
          <a:bodyPr>
            <a:normAutofit/>
          </a:bodyPr>
          <a:lstStyle/>
          <a:p>
            <a:pPr marL="0" indent="0">
              <a:buNone/>
            </a:pPr>
            <a:r>
              <a:rPr lang="en-US" sz="1600" dirty="0">
                <a:latin typeface="+mj-lt"/>
                <a:cs typeface="Arial" panose="020B0604020202020204" pitchFamily="34" charset="0"/>
              </a:rPr>
              <a:t>COVID-19 has been rapidly spreading in Mexico, straining the capacity of health care systems to respond and save lives. The number of cases, hospitalizations, ICU utilization and deaths are rising in Mexican states and municipalities. In response, healthcare organizations and communities are increasingly acting to design strategies  to proactively protect inpatient resource consumption and mitigate the burden by planning resource utilization and flexing health workforce. Strategies to maximize the current health workforce include planning for complex critical care including ICU and ventilation equipment. Hospitals also are transitioning to “surge capacity” or “flex staffing” by redeploying health workers to high-need areas.</a:t>
            </a:r>
          </a:p>
          <a:p>
            <a:pPr marL="0" indent="0">
              <a:buNone/>
            </a:pPr>
            <a:r>
              <a:rPr lang="en-US" sz="1600" dirty="0">
                <a:latin typeface="+mj-lt"/>
                <a:cs typeface="Arial" panose="020B0604020202020204" pitchFamily="34" charset="0"/>
              </a:rPr>
              <a:t>Managing hospital resource consumption and workforce load during SARS-CoV-2 pandemic is especially critical in Mexico where there is evidence that infection rates are higher for healthcare workers than in countries. In addition to the cost of inpatient treatment due to more complex care, workforce load management and availability of ICU resources must be planned for and put into place in an agile manner as seasonal impact of this disease is relatively unknown. Much of the focus has been on intensive care, acute care, and emergency department capacity of hospitals, which are all critical areas in caring for moderate and severe cases. In addition, community health care providers—primary care, specialty care, pharmacies, skilled nursing facilities, mental health, and many others—are essential during this pandemic. To maintain health care service levels for the more complex inpatient cases requires early identification of those at most at risk for ICU care and intubation for extended lengths of stay. </a:t>
            </a:r>
          </a:p>
          <a:p>
            <a:pPr marL="0" indent="0">
              <a:buNone/>
            </a:pPr>
            <a:r>
              <a:rPr lang="en-US" sz="1600" dirty="0">
                <a:latin typeface="+mj-lt"/>
                <a:cs typeface="Arial" panose="020B0604020202020204" pitchFamily="34" charset="0"/>
              </a:rPr>
              <a:t>This is further complicated by the uneven healthcare delivery model in Mexico and the fact that Mexico leads in healthcare worker deaths from </a:t>
            </a:r>
            <a:r>
              <a:rPr lang="en-US" sz="1600" b="1" dirty="0">
                <a:cs typeface="Arial" panose="020B0604020202020204" pitchFamily="34" charset="0"/>
              </a:rPr>
              <a:t>SARS-CoV-2</a:t>
            </a:r>
            <a:r>
              <a:rPr lang="en-US" sz="1600" dirty="0">
                <a:latin typeface="+mj-lt"/>
                <a:cs typeface="Arial" panose="020B0604020202020204" pitchFamily="34" charset="0"/>
              </a:rPr>
              <a:t>. A Sept 3 report from Amnesty International said that more Mexican health-care workers have died from  COVID-19 (1320) than in any other country. The USA ranked second with 1077 deaths and the UK third with 677. It should be noted that interpretation of these data is difficult because of the differences in collection methods.</a:t>
            </a:r>
          </a:p>
        </p:txBody>
      </p:sp>
    </p:spTree>
    <p:extLst>
      <p:ext uri="{BB962C8B-B14F-4D97-AF65-F5344CB8AC3E}">
        <p14:creationId xmlns:p14="http://schemas.microsoft.com/office/powerpoint/2010/main" val="730809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7" name="Rectangle 136">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5C1B0D-6F50-044A-B383-84AAA5CAD316}"/>
              </a:ext>
            </a:extLst>
          </p:cNvPr>
          <p:cNvSpPr>
            <a:spLocks noGrp="1"/>
          </p:cNvSpPr>
          <p:nvPr>
            <p:ph type="title"/>
          </p:nvPr>
        </p:nvSpPr>
        <p:spPr>
          <a:xfrm>
            <a:off x="841247" y="978619"/>
            <a:ext cx="3410712" cy="1106424"/>
          </a:xfrm>
        </p:spPr>
        <p:txBody>
          <a:bodyPr vert="horz" lIns="91440" tIns="45720" rIns="91440" bIns="45720" rtlCol="0" anchor="ctr">
            <a:normAutofit/>
          </a:bodyPr>
          <a:lstStyle/>
          <a:p>
            <a:r>
              <a:rPr lang="en-US" sz="2400"/>
              <a:t>Distribution of Mexico’s hospital beds- baseline analysis</a:t>
            </a:r>
          </a:p>
        </p:txBody>
      </p:sp>
      <p:sp>
        <p:nvSpPr>
          <p:cNvPr id="139" name="Rectangle 138">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1" name="Rectangle 140">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10FC0C5-AE34-7848-A1BD-CB041618F63A}"/>
              </a:ext>
            </a:extLst>
          </p:cNvPr>
          <p:cNvSpPr txBox="1"/>
          <p:nvPr/>
        </p:nvSpPr>
        <p:spPr>
          <a:xfrm>
            <a:off x="841247" y="2359152"/>
            <a:ext cx="3410712" cy="3425043"/>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1700" dirty="0">
                <a:latin typeface="+mj-lt"/>
              </a:rPr>
              <a:t>According to February 2020 data from the Secretary of Health, there are 120,240 hospital beds in operating hospitals in Mexico. Including nonoperating hospitals, hospital beds in other types of establishments (external consultancies, general support, and social assistance) and beds utilized for other purposes, the total increases to 145,544. Either of these numbers suggest an even lower number than the one implied by the previously cited beds per capita rate of the WHO in 2015.</a:t>
            </a:r>
          </a:p>
        </p:txBody>
      </p:sp>
      <p:pic>
        <p:nvPicPr>
          <p:cNvPr id="1026" name="Picture 2" descr="Chart, bar chart&#10;&#10;Description automatically generated">
            <a:extLst>
              <a:ext uri="{FF2B5EF4-FFF2-40B4-BE49-F238E27FC236}">
                <a16:creationId xmlns:a16="http://schemas.microsoft.com/office/drawing/2014/main" id="{02353D20-80A7-9141-8555-2DDDD69AC92E}"/>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938" r="26756" b="-2"/>
          <a:stretch/>
        </p:blipFill>
        <p:spPr bwMode="auto">
          <a:xfrm>
            <a:off x="5124450" y="634382"/>
            <a:ext cx="6657213" cy="5495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448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98402-C4BB-8645-9C7F-B4701EC635E9}"/>
              </a:ext>
            </a:extLst>
          </p:cNvPr>
          <p:cNvSpPr>
            <a:spLocks noGrp="1"/>
          </p:cNvSpPr>
          <p:nvPr>
            <p:ph type="title"/>
          </p:nvPr>
        </p:nvSpPr>
        <p:spPr>
          <a:xfrm>
            <a:off x="500707" y="202947"/>
            <a:ext cx="3505495" cy="1622321"/>
          </a:xfrm>
        </p:spPr>
        <p:txBody>
          <a:bodyPr vert="horz" lIns="91440" tIns="45720" rIns="91440" bIns="45720" rtlCol="0" anchor="ctr">
            <a:normAutofit/>
          </a:bodyPr>
          <a:lstStyle/>
          <a:p>
            <a:r>
              <a:rPr lang="en-US" sz="3100" kern="1200" dirty="0">
                <a:solidFill>
                  <a:schemeClr val="tx1"/>
                </a:solidFill>
                <a:latin typeface="+mj-lt"/>
                <a:ea typeface="+mj-ea"/>
                <a:cs typeface="+mj-cs"/>
              </a:rPr>
              <a:t>Baseline occupancy rates for public hospitals in Mexico</a:t>
            </a:r>
          </a:p>
        </p:txBody>
      </p:sp>
      <p:sp>
        <p:nvSpPr>
          <p:cNvPr id="3" name="TextBox 2">
            <a:extLst>
              <a:ext uri="{FF2B5EF4-FFF2-40B4-BE49-F238E27FC236}">
                <a16:creationId xmlns:a16="http://schemas.microsoft.com/office/drawing/2014/main" id="{2CB5E160-DAB3-D642-A3B2-DBF12E0F4A45}"/>
              </a:ext>
            </a:extLst>
          </p:cNvPr>
          <p:cNvSpPr txBox="1"/>
          <p:nvPr/>
        </p:nvSpPr>
        <p:spPr>
          <a:xfrm>
            <a:off x="500707" y="1927134"/>
            <a:ext cx="3997262" cy="464645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500" dirty="0">
                <a:latin typeface="+mj-lt"/>
              </a:rPr>
              <a:t>This article assesses how Mexico will be impacted by COVID-19 by examining hospital capacity. The author highlights the overall fragility of the Mexican health system in responding to COVID-19 and the need for measures that go beyond standard operating procedures. Many regions will be overwhelmed and face well over 100 percent occupancy rates, which will further push up the death rate as doctors have to make life and death choices on who receives care.</a:t>
            </a:r>
          </a:p>
          <a:p>
            <a:pPr indent="-228600">
              <a:lnSpc>
                <a:spcPct val="90000"/>
              </a:lnSpc>
              <a:spcAft>
                <a:spcPts val="600"/>
              </a:spcAft>
              <a:buFont typeface="Arial" panose="020B0604020202020204" pitchFamily="34" charset="0"/>
              <a:buChar char="•"/>
            </a:pPr>
            <a:endParaRPr lang="en-US" sz="1500" dirty="0">
              <a:latin typeface="+mj-lt"/>
            </a:endParaRPr>
          </a:p>
          <a:p>
            <a:pPr indent="-228600">
              <a:lnSpc>
                <a:spcPct val="90000"/>
              </a:lnSpc>
              <a:spcAft>
                <a:spcPts val="600"/>
              </a:spcAft>
              <a:buFont typeface="Arial" panose="020B0604020202020204" pitchFamily="34" charset="0"/>
              <a:buChar char="•"/>
            </a:pPr>
            <a:r>
              <a:rPr lang="en-US" sz="1500" dirty="0">
                <a:latin typeface="+mj-lt"/>
              </a:rPr>
              <a:t>Media reports on overflowing hospitals in Mexico suggest that these scenarios are already a reality for some hospitals and regions but published reports also indicate that ICU utilization is only at 53%! One question is whether people are being admitted to critical care when they need to be.</a:t>
            </a:r>
          </a:p>
          <a:p>
            <a:pPr indent="-228600">
              <a:lnSpc>
                <a:spcPct val="90000"/>
              </a:lnSpc>
              <a:spcAft>
                <a:spcPts val="600"/>
              </a:spcAft>
              <a:buFont typeface="Arial" panose="020B0604020202020204" pitchFamily="34" charset="0"/>
              <a:buChar char="•"/>
            </a:pPr>
            <a:endParaRPr lang="en-US" sz="1300" dirty="0"/>
          </a:p>
        </p:txBody>
      </p:sp>
      <p:sp>
        <p:nvSpPr>
          <p:cNvPr id="135" name="Rectangle 134">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67313CB1-3B72-4D46-9A7E-371EB50108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52" b="4"/>
          <a:stretch/>
        </p:blipFill>
        <p:spPr bwMode="auto">
          <a:xfrm>
            <a:off x="5405862" y="1577367"/>
            <a:ext cx="6019331" cy="370002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CA040BE-264B-7546-B1C3-EF6D74AD96C6}"/>
              </a:ext>
            </a:extLst>
          </p:cNvPr>
          <p:cNvSpPr txBox="1"/>
          <p:nvPr/>
        </p:nvSpPr>
        <p:spPr>
          <a:xfrm>
            <a:off x="1743633" y="6229206"/>
            <a:ext cx="7109318" cy="723275"/>
          </a:xfrm>
          <a:prstGeom prst="rect">
            <a:avLst/>
          </a:prstGeom>
          <a:noFill/>
        </p:spPr>
        <p:txBody>
          <a:bodyPr wrap="none" rtlCol="0">
            <a:spAutoFit/>
          </a:bodyPr>
          <a:lstStyle/>
          <a:p>
            <a:pPr>
              <a:spcAft>
                <a:spcPts val="600"/>
              </a:spcAft>
            </a:pPr>
            <a:r>
              <a:rPr lang="en-US" dirty="0">
                <a:latin typeface="+mj-lt"/>
                <a:hlinkClick r:id="rId3"/>
              </a:rPr>
              <a:t>https://dai-global-digital.com/examining-hospital-capacity-in-mexico.html</a:t>
            </a:r>
            <a:endParaRPr lang="en-US" dirty="0">
              <a:latin typeface="+mj-lt"/>
            </a:endParaRPr>
          </a:p>
          <a:p>
            <a:pPr>
              <a:spcAft>
                <a:spcPts val="600"/>
              </a:spcAft>
            </a:pPr>
            <a:endParaRPr lang="en-US" dirty="0"/>
          </a:p>
        </p:txBody>
      </p:sp>
    </p:spTree>
    <p:extLst>
      <p:ext uri="{BB962C8B-B14F-4D97-AF65-F5344CB8AC3E}">
        <p14:creationId xmlns:p14="http://schemas.microsoft.com/office/powerpoint/2010/main" val="2217354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AB2546-FC81-B74D-9032-6AED77518254}"/>
              </a:ext>
            </a:extLst>
          </p:cNvPr>
          <p:cNvSpPr>
            <a:spLocks noGrp="1"/>
          </p:cNvSpPr>
          <p:nvPr>
            <p:ph type="title"/>
          </p:nvPr>
        </p:nvSpPr>
        <p:spPr>
          <a:xfrm>
            <a:off x="1115568" y="548640"/>
            <a:ext cx="10168128" cy="1179576"/>
          </a:xfrm>
        </p:spPr>
        <p:txBody>
          <a:bodyPr vert="horz" lIns="91440" tIns="45720" rIns="91440" bIns="45720" rtlCol="0" anchor="ctr">
            <a:normAutofit/>
          </a:bodyPr>
          <a:lstStyle/>
          <a:p>
            <a:r>
              <a:rPr lang="en-US" sz="4000" kern="1200" dirty="0">
                <a:solidFill>
                  <a:schemeClr val="tx1"/>
                </a:solidFill>
                <a:latin typeface="+mj-lt"/>
                <a:ea typeface="+mj-ea"/>
                <a:cs typeface="+mj-cs"/>
              </a:rPr>
              <a:t>Literature overview</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Box 2">
            <a:extLst>
              <a:ext uri="{FF2B5EF4-FFF2-40B4-BE49-F238E27FC236}">
                <a16:creationId xmlns:a16="http://schemas.microsoft.com/office/drawing/2014/main" id="{C338384A-C498-0C46-863A-8FA633192737}"/>
              </a:ext>
            </a:extLst>
          </p:cNvPr>
          <p:cNvSpPr txBox="1"/>
          <p:nvPr/>
        </p:nvSpPr>
        <p:spPr>
          <a:xfrm>
            <a:off x="1115568" y="2481943"/>
            <a:ext cx="10258676" cy="421994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700" dirty="0">
                <a:latin typeface="+mj-lt"/>
              </a:rPr>
              <a:t>Several studies we saw looked at optimal utilization of resources of the public and private sectors. This analyses have important limitations. One is that they do not consider at-risk demographic and comorbidity risks. Healthcare access is not equal in Mexico is another factor which we could not evaluate. Whilst some studies do look at age factors, most did not consider factors such as obesity, respiratory conditions, and other comorbidities. </a:t>
            </a:r>
          </a:p>
          <a:p>
            <a:pPr indent="-228600">
              <a:lnSpc>
                <a:spcPct val="90000"/>
              </a:lnSpc>
              <a:spcAft>
                <a:spcPts val="600"/>
              </a:spcAft>
              <a:buFont typeface="Arial" panose="020B0604020202020204" pitchFamily="34" charset="0"/>
              <a:buChar char="•"/>
            </a:pPr>
            <a:r>
              <a:rPr lang="en-US" sz="1700" dirty="0">
                <a:latin typeface="+mj-lt"/>
              </a:rPr>
              <a:t>While we know these factors are important, no study yet has been able to quantify the increased likelihood of hospitalization and ICU utilization for these population subgroups as has been done with age groups and the probability of the condition rapidly deteriorating to an extent of requiring extensive support resources and equipment.</a:t>
            </a:r>
          </a:p>
          <a:p>
            <a:pPr indent="-228600">
              <a:lnSpc>
                <a:spcPct val="90000"/>
              </a:lnSpc>
              <a:spcAft>
                <a:spcPts val="600"/>
              </a:spcAft>
              <a:buFont typeface="Arial" panose="020B0604020202020204" pitchFamily="34" charset="0"/>
              <a:buChar char="•"/>
            </a:pPr>
            <a:r>
              <a:rPr lang="en-US" sz="1700" dirty="0">
                <a:latin typeface="+mj-lt"/>
              </a:rPr>
              <a:t>This is a primary goal of our work, whilst we recognize the under-reporting of mortality, latency and other and limitations of the data.</a:t>
            </a:r>
          </a:p>
          <a:p>
            <a:pPr indent="-228600">
              <a:lnSpc>
                <a:spcPct val="90000"/>
              </a:lnSpc>
              <a:spcAft>
                <a:spcPts val="600"/>
              </a:spcAft>
              <a:buFont typeface="Arial" panose="020B0604020202020204" pitchFamily="34" charset="0"/>
              <a:buChar char="•"/>
            </a:pPr>
            <a:r>
              <a:rPr lang="en-US" sz="1700" dirty="0">
                <a:latin typeface="+mj-lt"/>
              </a:rPr>
              <a:t>There are many comprehensive online tools available for data visualization of COVID outbreaks by demographic, some also providing access to the raw data. None of these tools however give user the opportunity to explore the delivery environment, source code and data. </a:t>
            </a:r>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endParaRPr lang="en-US" sz="2200" dirty="0"/>
          </a:p>
        </p:txBody>
      </p:sp>
    </p:spTree>
    <p:extLst>
      <p:ext uri="{BB962C8B-B14F-4D97-AF65-F5344CB8AC3E}">
        <p14:creationId xmlns:p14="http://schemas.microsoft.com/office/powerpoint/2010/main" val="2554647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385E1BDC-A9B0-4A87-82E3-F3187F69A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0" name="Rectangle 39">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06EBA1F-C7C7-4C4C-B246-4D934BCFAD98}"/>
              </a:ext>
            </a:extLst>
          </p:cNvPr>
          <p:cNvSpPr>
            <a:spLocks noGrp="1"/>
          </p:cNvSpPr>
          <p:nvPr>
            <p:ph type="title"/>
          </p:nvPr>
        </p:nvSpPr>
        <p:spPr>
          <a:xfrm>
            <a:off x="1051560" y="586822"/>
            <a:ext cx="3657600" cy="1645920"/>
          </a:xfrm>
        </p:spPr>
        <p:txBody>
          <a:bodyPr vert="horz" lIns="91440" tIns="45720" rIns="91440" bIns="45720" rtlCol="0" anchor="ctr">
            <a:normAutofit/>
          </a:bodyPr>
          <a:lstStyle/>
          <a:p>
            <a:r>
              <a:rPr lang="en-US" sz="3200"/>
              <a:t>Mortality in the most affected countries</a:t>
            </a:r>
          </a:p>
        </p:txBody>
      </p:sp>
      <p:sp>
        <p:nvSpPr>
          <p:cNvPr id="42" name="Rectangle 41">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44" name="Rectangle 43">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DFA5B1D-A940-0146-A67F-6FF4A49FDA6A}"/>
              </a:ext>
            </a:extLst>
          </p:cNvPr>
          <p:cNvSpPr txBox="1"/>
          <p:nvPr/>
        </p:nvSpPr>
        <p:spPr>
          <a:xfrm>
            <a:off x="5250106" y="586822"/>
            <a:ext cx="6106742" cy="164592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dirty="0">
                <a:latin typeface="+mj-lt"/>
              </a:rPr>
              <a:t>For the twenty countries currently most affected by COVID-19 worldwide, the bars in the chart below show the number of deaths either per 100,000 population (this represents a country’s general population, with both confirmed cases and healthy people) or per 100 confirmed cases (observed case-fatality ratio)</a:t>
            </a:r>
          </a:p>
        </p:txBody>
      </p:sp>
      <p:pic>
        <p:nvPicPr>
          <p:cNvPr id="11" name="Picture 10">
            <a:extLst>
              <a:ext uri="{FF2B5EF4-FFF2-40B4-BE49-F238E27FC236}">
                <a16:creationId xmlns:a16="http://schemas.microsoft.com/office/drawing/2014/main" id="{676E8775-DA83-C944-B546-3309E3560C9D}"/>
              </a:ext>
            </a:extLst>
          </p:cNvPr>
          <p:cNvPicPr>
            <a:picLocks noChangeAspect="1"/>
          </p:cNvPicPr>
          <p:nvPr/>
        </p:nvPicPr>
        <p:blipFill>
          <a:blip r:embed="rId2"/>
          <a:stretch>
            <a:fillRect/>
          </a:stretch>
        </p:blipFill>
        <p:spPr>
          <a:xfrm>
            <a:off x="792161" y="2729397"/>
            <a:ext cx="5012753" cy="3483864"/>
          </a:xfrm>
          <a:prstGeom prst="rect">
            <a:avLst/>
          </a:prstGeom>
        </p:spPr>
      </p:pic>
      <p:pic>
        <p:nvPicPr>
          <p:cNvPr id="10" name="Picture 9">
            <a:extLst>
              <a:ext uri="{FF2B5EF4-FFF2-40B4-BE49-F238E27FC236}">
                <a16:creationId xmlns:a16="http://schemas.microsoft.com/office/drawing/2014/main" id="{37DA7964-122F-7D4B-9B64-6D5FDB175990}"/>
              </a:ext>
            </a:extLst>
          </p:cNvPr>
          <p:cNvPicPr>
            <a:picLocks noChangeAspect="1"/>
          </p:cNvPicPr>
          <p:nvPr/>
        </p:nvPicPr>
        <p:blipFill>
          <a:blip r:embed="rId3"/>
          <a:stretch>
            <a:fillRect/>
          </a:stretch>
        </p:blipFill>
        <p:spPr>
          <a:xfrm>
            <a:off x="6453945" y="2729397"/>
            <a:ext cx="5012753" cy="3483864"/>
          </a:xfrm>
          <a:prstGeom prst="rect">
            <a:avLst/>
          </a:prstGeom>
        </p:spPr>
      </p:pic>
      <p:sp>
        <p:nvSpPr>
          <p:cNvPr id="18" name="Right Arrow 17">
            <a:extLst>
              <a:ext uri="{FF2B5EF4-FFF2-40B4-BE49-F238E27FC236}">
                <a16:creationId xmlns:a16="http://schemas.microsoft.com/office/drawing/2014/main" id="{C988805E-D397-044A-9BDC-6AC06F98ACBC}"/>
              </a:ext>
            </a:extLst>
          </p:cNvPr>
          <p:cNvSpPr/>
          <p:nvPr/>
        </p:nvSpPr>
        <p:spPr>
          <a:xfrm>
            <a:off x="6272955" y="3172794"/>
            <a:ext cx="543481" cy="25620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a:extLst>
              <a:ext uri="{FF2B5EF4-FFF2-40B4-BE49-F238E27FC236}">
                <a16:creationId xmlns:a16="http://schemas.microsoft.com/office/drawing/2014/main" id="{EACDF44C-EA00-C845-BE34-5E129C7AF3C3}"/>
              </a:ext>
            </a:extLst>
          </p:cNvPr>
          <p:cNvSpPr/>
          <p:nvPr/>
        </p:nvSpPr>
        <p:spPr>
          <a:xfrm>
            <a:off x="618424" y="3925606"/>
            <a:ext cx="543481" cy="25620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5664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DC956C7-3D0E-1249-B410-331864D19C37}"/>
              </a:ext>
            </a:extLst>
          </p:cNvPr>
          <p:cNvSpPr>
            <a:spLocks noGrp="1"/>
          </p:cNvSpPr>
          <p:nvPr>
            <p:ph type="title"/>
          </p:nvPr>
        </p:nvSpPr>
        <p:spPr>
          <a:xfrm>
            <a:off x="1115568" y="548640"/>
            <a:ext cx="10168128" cy="1179576"/>
          </a:xfrm>
        </p:spPr>
        <p:txBody>
          <a:bodyPr>
            <a:normAutofit/>
          </a:bodyPr>
          <a:lstStyle/>
          <a:p>
            <a:r>
              <a:rPr lang="en-US" sz="4000" dirty="0"/>
              <a:t>Data and Privacy </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5" name="Diagram 14">
            <a:extLst>
              <a:ext uri="{FF2B5EF4-FFF2-40B4-BE49-F238E27FC236}">
                <a16:creationId xmlns:a16="http://schemas.microsoft.com/office/drawing/2014/main" id="{D72A9095-DD6A-B447-910E-D541520C7D48}"/>
              </a:ext>
            </a:extLst>
          </p:cNvPr>
          <p:cNvGraphicFramePr/>
          <p:nvPr>
            <p:extLst>
              <p:ext uri="{D42A27DB-BD31-4B8C-83A1-F6EECF244321}">
                <p14:modId xmlns:p14="http://schemas.microsoft.com/office/powerpoint/2010/main" val="861815881"/>
              </p:ext>
            </p:extLst>
          </p:nvPr>
        </p:nvGraphicFramePr>
        <p:xfrm>
          <a:off x="945777" y="2276856"/>
          <a:ext cx="9704294" cy="3901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974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AEEF703-C1B3-4544-AAD2-B456CBBB38BC}"/>
              </a:ext>
            </a:extLst>
          </p:cNvPr>
          <p:cNvSpPr>
            <a:spLocks noGrp="1"/>
          </p:cNvSpPr>
          <p:nvPr>
            <p:ph type="title"/>
          </p:nvPr>
        </p:nvSpPr>
        <p:spPr>
          <a:xfrm>
            <a:off x="1115568" y="548640"/>
            <a:ext cx="10168128" cy="1179576"/>
          </a:xfrm>
        </p:spPr>
        <p:txBody>
          <a:bodyPr>
            <a:normAutofit/>
          </a:bodyPr>
          <a:lstStyle/>
          <a:p>
            <a:r>
              <a:rPr lang="en-US" sz="4000"/>
              <a:t>Visualization</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7" name="Picture 6" descr="Chart, bar chart&#10;&#10;Description automatically generated">
            <a:extLst>
              <a:ext uri="{FF2B5EF4-FFF2-40B4-BE49-F238E27FC236}">
                <a16:creationId xmlns:a16="http://schemas.microsoft.com/office/drawing/2014/main" id="{C0B39371-D444-904F-B6E0-9C32D149B7D9}"/>
              </a:ext>
            </a:extLst>
          </p:cNvPr>
          <p:cNvPicPr>
            <a:picLocks noChangeAspect="1"/>
          </p:cNvPicPr>
          <p:nvPr/>
        </p:nvPicPr>
        <p:blipFill>
          <a:blip r:embed="rId3"/>
          <a:stretch>
            <a:fillRect/>
          </a:stretch>
        </p:blipFill>
        <p:spPr>
          <a:xfrm>
            <a:off x="315891" y="2274295"/>
            <a:ext cx="3821155" cy="4000446"/>
          </a:xfrm>
          <a:prstGeom prst="rect">
            <a:avLst/>
          </a:prstGeom>
        </p:spPr>
      </p:pic>
      <p:pic>
        <p:nvPicPr>
          <p:cNvPr id="11" name="Picture 10" descr="Chart, histogram&#10;&#10;Description automatically generated">
            <a:extLst>
              <a:ext uri="{FF2B5EF4-FFF2-40B4-BE49-F238E27FC236}">
                <a16:creationId xmlns:a16="http://schemas.microsoft.com/office/drawing/2014/main" id="{2F563DC9-4410-4F45-849F-E4629022275A}"/>
              </a:ext>
            </a:extLst>
          </p:cNvPr>
          <p:cNvPicPr>
            <a:picLocks noChangeAspect="1"/>
          </p:cNvPicPr>
          <p:nvPr/>
        </p:nvPicPr>
        <p:blipFill>
          <a:blip r:embed="rId4"/>
          <a:stretch>
            <a:fillRect/>
          </a:stretch>
        </p:blipFill>
        <p:spPr>
          <a:xfrm>
            <a:off x="4294991" y="2529423"/>
            <a:ext cx="5024747" cy="4017483"/>
          </a:xfrm>
          <a:prstGeom prst="rect">
            <a:avLst/>
          </a:prstGeom>
        </p:spPr>
      </p:pic>
      <p:sp>
        <p:nvSpPr>
          <p:cNvPr id="16" name="TextBox 15">
            <a:extLst>
              <a:ext uri="{FF2B5EF4-FFF2-40B4-BE49-F238E27FC236}">
                <a16:creationId xmlns:a16="http://schemas.microsoft.com/office/drawing/2014/main" id="{4FC38D00-CD85-824C-8D4B-83D10C4991E4}"/>
              </a:ext>
            </a:extLst>
          </p:cNvPr>
          <p:cNvSpPr txBox="1"/>
          <p:nvPr/>
        </p:nvSpPr>
        <p:spPr>
          <a:xfrm>
            <a:off x="9477684" y="2560320"/>
            <a:ext cx="2514291" cy="397031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j-lt"/>
              </a:rPr>
              <a:t>Increase in the amount of comorbidities appeared to trend towards higher mortality</a:t>
            </a:r>
          </a:p>
          <a:p>
            <a:pPr marL="285750" indent="-285750">
              <a:buFont typeface="Arial" panose="020B0604020202020204" pitchFamily="34" charset="0"/>
              <a:buChar char="•"/>
            </a:pPr>
            <a:endParaRPr lang="en-US" dirty="0">
              <a:latin typeface="+mj-lt"/>
            </a:endParaRPr>
          </a:p>
          <a:p>
            <a:pPr marL="285750" indent="-285750">
              <a:buFont typeface="Arial" panose="020B0604020202020204" pitchFamily="34" charset="0"/>
              <a:buChar char="•"/>
            </a:pPr>
            <a:r>
              <a:rPr lang="en-US" dirty="0">
                <a:latin typeface="+mj-lt"/>
              </a:rPr>
              <a:t>Mortality also seemed to trend towards older age groups</a:t>
            </a:r>
          </a:p>
          <a:p>
            <a:pPr marL="285750" indent="-285750">
              <a:buFontTx/>
              <a:buChar char="-"/>
            </a:pPr>
            <a:endParaRPr lang="en-US" dirty="0">
              <a:latin typeface="+mj-lt"/>
            </a:endParaRPr>
          </a:p>
          <a:p>
            <a:endParaRPr lang="en-US" dirty="0"/>
          </a:p>
          <a:p>
            <a:endParaRPr lang="en-US" dirty="0"/>
          </a:p>
        </p:txBody>
      </p:sp>
    </p:spTree>
    <p:extLst>
      <p:ext uri="{BB962C8B-B14F-4D97-AF65-F5344CB8AC3E}">
        <p14:creationId xmlns:p14="http://schemas.microsoft.com/office/powerpoint/2010/main" val="4713073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2490</Words>
  <Application>Microsoft Macintosh PowerPoint</Application>
  <PresentationFormat>Widescreen</PresentationFormat>
  <Paragraphs>264</Paragraphs>
  <Slides>27</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Verdana</vt:lpstr>
      <vt:lpstr>Verdana Pro</vt:lpstr>
      <vt:lpstr>Office Theme</vt:lpstr>
      <vt:lpstr>Impact of Comorbidities on ICU Utilization and Mortality in Mexico for SARS-CoV-2;</vt:lpstr>
      <vt:lpstr>Abstract</vt:lpstr>
      <vt:lpstr>Statement of the problem</vt:lpstr>
      <vt:lpstr>Distribution of Mexico’s hospital beds- baseline analysis</vt:lpstr>
      <vt:lpstr>Baseline occupancy rates for public hospitals in Mexico</vt:lpstr>
      <vt:lpstr>Literature overview</vt:lpstr>
      <vt:lpstr>Mortality in the most affected countries</vt:lpstr>
      <vt:lpstr>Data and Privacy </vt:lpstr>
      <vt:lpstr>Visualization</vt:lpstr>
      <vt:lpstr>Visualization Cont.</vt:lpstr>
      <vt:lpstr>Technology Overview </vt:lpstr>
      <vt:lpstr>Technology Stack Overview</vt:lpstr>
      <vt:lpstr>Web application </vt:lpstr>
      <vt:lpstr>Tool Showcase </vt:lpstr>
      <vt:lpstr>Tool showcase and deep exploration (for analysts and data scientists)</vt:lpstr>
      <vt:lpstr>Process</vt:lpstr>
      <vt:lpstr>Checking uniqueness of key features in dataset</vt:lpstr>
      <vt:lpstr>Checking missing values in key features</vt:lpstr>
      <vt:lpstr>Categorizing age values</vt:lpstr>
      <vt:lpstr>Grouping comorbidities based on the organ</vt:lpstr>
      <vt:lpstr>PowerPoint Presentation</vt:lpstr>
      <vt:lpstr>Results</vt:lpstr>
      <vt:lpstr>Next steps; Opportunities for further investigation</vt:lpstr>
      <vt:lpstr>References Cited</vt:lpstr>
      <vt:lpstr>Thank you!</vt:lpstr>
      <vt:lpstr>Appendix</vt:lpstr>
      <vt:lpstr>English Codebook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Comorbidities on ICU Utilization and Mortality in Mexico for SARS-CoV-2;</dc:title>
  <dc:creator>Jody Porrazzo</dc:creator>
  <cp:lastModifiedBy>Jody Porrazzo</cp:lastModifiedBy>
  <cp:revision>2</cp:revision>
  <dcterms:created xsi:type="dcterms:W3CDTF">2020-09-28T00:37:29Z</dcterms:created>
  <dcterms:modified xsi:type="dcterms:W3CDTF">2020-09-28T01:17:39Z</dcterms:modified>
</cp:coreProperties>
</file>